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slideLayouts/slideLayout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7.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18.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9.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88" r:id="rId2"/>
    <p:sldMasterId id="2147483699" r:id="rId3"/>
    <p:sldMasterId id="2147483728" r:id="rId4"/>
    <p:sldMasterId id="2147483772" r:id="rId5"/>
    <p:sldMasterId id="2147483805" r:id="rId6"/>
    <p:sldMasterId id="2147483840" r:id="rId7"/>
    <p:sldMasterId id="2147483866" r:id="rId8"/>
    <p:sldMasterId id="2147483890" r:id="rId9"/>
    <p:sldMasterId id="2147483928" r:id="rId10"/>
    <p:sldMasterId id="2147483952" r:id="rId11"/>
    <p:sldMasterId id="2147484008" r:id="rId12"/>
    <p:sldMasterId id="2147484052" r:id="rId13"/>
    <p:sldMasterId id="2147484076" r:id="rId14"/>
    <p:sldMasterId id="2147484122" r:id="rId15"/>
    <p:sldMasterId id="2147484145" r:id="rId16"/>
    <p:sldMasterId id="2147484177" r:id="rId17"/>
    <p:sldMasterId id="2147484193" r:id="rId18"/>
    <p:sldMasterId id="2147484221" r:id="rId19"/>
    <p:sldMasterId id="2147484261" r:id="rId20"/>
  </p:sldMasterIdLst>
  <p:notesMasterIdLst>
    <p:notesMasterId r:id="rId85"/>
  </p:notesMasterIdLst>
  <p:sldIdLst>
    <p:sldId id="546" r:id="rId21"/>
    <p:sldId id="547" r:id="rId22"/>
    <p:sldId id="548" r:id="rId23"/>
    <p:sldId id="507" r:id="rId24"/>
    <p:sldId id="508" r:id="rId25"/>
    <p:sldId id="509" r:id="rId26"/>
    <p:sldId id="510" r:id="rId27"/>
    <p:sldId id="511" r:id="rId28"/>
    <p:sldId id="512" r:id="rId29"/>
    <p:sldId id="513" r:id="rId30"/>
    <p:sldId id="514" r:id="rId31"/>
    <p:sldId id="515" r:id="rId32"/>
    <p:sldId id="516" r:id="rId33"/>
    <p:sldId id="517" r:id="rId34"/>
    <p:sldId id="518" r:id="rId35"/>
    <p:sldId id="519" r:id="rId36"/>
    <p:sldId id="520" r:id="rId37"/>
    <p:sldId id="521" r:id="rId38"/>
    <p:sldId id="522" r:id="rId39"/>
    <p:sldId id="523" r:id="rId40"/>
    <p:sldId id="524" r:id="rId41"/>
    <p:sldId id="525" r:id="rId42"/>
    <p:sldId id="526" r:id="rId43"/>
    <p:sldId id="527" r:id="rId44"/>
    <p:sldId id="528" r:id="rId45"/>
    <p:sldId id="529" r:id="rId46"/>
    <p:sldId id="530" r:id="rId47"/>
    <p:sldId id="531" r:id="rId48"/>
    <p:sldId id="532" r:id="rId49"/>
    <p:sldId id="533" r:id="rId50"/>
    <p:sldId id="534" r:id="rId51"/>
    <p:sldId id="535" r:id="rId52"/>
    <p:sldId id="536" r:id="rId53"/>
    <p:sldId id="537" r:id="rId54"/>
    <p:sldId id="538" r:id="rId55"/>
    <p:sldId id="539" r:id="rId56"/>
    <p:sldId id="549" r:id="rId57"/>
    <p:sldId id="550" r:id="rId58"/>
    <p:sldId id="551" r:id="rId59"/>
    <p:sldId id="552" r:id="rId60"/>
    <p:sldId id="553" r:id="rId61"/>
    <p:sldId id="554" r:id="rId62"/>
    <p:sldId id="555" r:id="rId63"/>
    <p:sldId id="556" r:id="rId64"/>
    <p:sldId id="557" r:id="rId65"/>
    <p:sldId id="558" r:id="rId66"/>
    <p:sldId id="559" r:id="rId67"/>
    <p:sldId id="560" r:id="rId68"/>
    <p:sldId id="561" r:id="rId69"/>
    <p:sldId id="562" r:id="rId70"/>
    <p:sldId id="563" r:id="rId71"/>
    <p:sldId id="564" r:id="rId72"/>
    <p:sldId id="565" r:id="rId73"/>
    <p:sldId id="567" r:id="rId74"/>
    <p:sldId id="568" r:id="rId75"/>
    <p:sldId id="569" r:id="rId76"/>
    <p:sldId id="570" r:id="rId77"/>
    <p:sldId id="571" r:id="rId78"/>
    <p:sldId id="572" r:id="rId79"/>
    <p:sldId id="433" r:id="rId80"/>
    <p:sldId id="576" r:id="rId81"/>
    <p:sldId id="573" r:id="rId82"/>
    <p:sldId id="574" r:id="rId83"/>
    <p:sldId id="575"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DB7BC0D5-DB90-4C6C-BF65-A9A64D4FA210}">
          <p14:sldIdLst>
            <p14:sldId id="546"/>
            <p14:sldId id="547"/>
            <p14:sldId id="548"/>
          </p14:sldIdLst>
        </p14:section>
        <p14:section name="Power Bi &amp; Power Bi Embedded" id="{E0126330-64F5-4A18-9A32-237522E62060}">
          <p14:sldIdLst>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9"/>
            <p14:sldId id="550"/>
            <p14:sldId id="551"/>
            <p14:sldId id="552"/>
            <p14:sldId id="553"/>
            <p14:sldId id="554"/>
            <p14:sldId id="555"/>
            <p14:sldId id="556"/>
            <p14:sldId id="557"/>
            <p14:sldId id="558"/>
            <p14:sldId id="559"/>
            <p14:sldId id="560"/>
            <p14:sldId id="561"/>
            <p14:sldId id="562"/>
            <p14:sldId id="563"/>
            <p14:sldId id="564"/>
            <p14:sldId id="565"/>
            <p14:sldId id="567"/>
            <p14:sldId id="568"/>
            <p14:sldId id="569"/>
            <p14:sldId id="570"/>
            <p14:sldId id="571"/>
            <p14:sldId id="572"/>
            <p14:sldId id="433"/>
            <p14:sldId id="576"/>
            <p14:sldId id="573"/>
            <p14:sldId id="574"/>
            <p14:sldId id="57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02" autoAdjust="0"/>
    <p:restoredTop sz="84414" autoAdjust="0"/>
  </p:normalViewPr>
  <p:slideViewPr>
    <p:cSldViewPr snapToGrid="0">
      <p:cViewPr varScale="1">
        <p:scale>
          <a:sx n="43" d="100"/>
          <a:sy n="43" d="100"/>
        </p:scale>
        <p:origin x="74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slide" Target="slides/slide43.xml"/><Relationship Id="rId68" Type="http://schemas.openxmlformats.org/officeDocument/2006/relationships/slide" Target="slides/slide48.xml"/><Relationship Id="rId76" Type="http://schemas.openxmlformats.org/officeDocument/2006/relationships/slide" Target="slides/slide56.xml"/><Relationship Id="rId84" Type="http://schemas.openxmlformats.org/officeDocument/2006/relationships/slide" Target="slides/slide64.xml"/><Relationship Id="rId89"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5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9.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slide" Target="slides/slide54.xml"/><Relationship Id="rId79" Type="http://schemas.openxmlformats.org/officeDocument/2006/relationships/slide" Target="slides/slide59.xml"/><Relationship Id="rId87"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41.xml"/><Relationship Id="rId82" Type="http://schemas.openxmlformats.org/officeDocument/2006/relationships/slide" Target="slides/slide62.xml"/><Relationship Id="rId90" Type="http://schemas.openxmlformats.org/officeDocument/2006/relationships/tableStyles" Target="tableStyles.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slide" Target="slides/slide57.xml"/><Relationship Id="rId8" Type="http://schemas.openxmlformats.org/officeDocument/2006/relationships/slideMaster" Target="slideMasters/slideMaster8.xml"/><Relationship Id="rId51" Type="http://schemas.openxmlformats.org/officeDocument/2006/relationships/slide" Target="slides/slide31.xml"/><Relationship Id="rId72" Type="http://schemas.openxmlformats.org/officeDocument/2006/relationships/slide" Target="slides/slide52.xml"/><Relationship Id="rId80" Type="http://schemas.openxmlformats.org/officeDocument/2006/relationships/slide" Target="slides/slide60.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slide" Target="slides/slide63.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slideMaster" Target="slideMasters/slideMaster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slide" Target="slides/slide61.xml"/><Relationship Id="rId86"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FF4E53-2A80-4821-838C-D7ED3B5C78AC}" type="datetimeFigureOut">
              <a:rPr lang="en-US" smtClean="0"/>
              <a:t>11-Oct-16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B7A8B-3804-471E-A88F-356D9F587977}" type="slidenum">
              <a:rPr lang="en-US" smtClean="0"/>
              <a:t>‹#›</a:t>
            </a:fld>
            <a:endParaRPr lang="en-US"/>
          </a:p>
        </p:txBody>
      </p:sp>
    </p:spTree>
    <p:extLst>
      <p:ext uri="{BB962C8B-B14F-4D97-AF65-F5344CB8AC3E}">
        <p14:creationId xmlns:p14="http://schemas.microsoft.com/office/powerpoint/2010/main" val="2041411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2533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81A89D-8738-4ED5-BF6E-F438F4965D3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55019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81A89D-8738-4ED5-BF6E-F438F4965D3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6010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81A89D-8738-4ED5-BF6E-F438F4965D3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6915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81A89D-8738-4ED5-BF6E-F438F4965D3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0360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81A89D-8738-4ED5-BF6E-F438F4965D3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7553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81A89D-8738-4ED5-BF6E-F438F4965D3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65020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81A89D-8738-4ED5-BF6E-F438F4965D3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3701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81A89D-8738-4ED5-BF6E-F438F4965D3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58042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81A89D-8738-4ED5-BF6E-F438F4965D3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2162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81A89D-8738-4ED5-BF6E-F438F4965D3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544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4FB22D-AF06-49F0-ABFB-4A3B32E04FBE}"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14104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90752">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81A89D-8738-4ED5-BF6E-F438F4965D3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6396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81A89D-8738-4ED5-BF6E-F438F4965D3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42563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81A89D-8738-4ED5-BF6E-F438F4965D3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36599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36</a:t>
            </a:fld>
            <a:endParaRPr lang="en-US" dirty="0"/>
          </a:p>
        </p:txBody>
      </p:sp>
    </p:spTree>
    <p:extLst>
      <p:ext uri="{BB962C8B-B14F-4D97-AF65-F5344CB8AC3E}">
        <p14:creationId xmlns:p14="http://schemas.microsoft.com/office/powerpoint/2010/main" val="2686035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86436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DB2980-E44E-476A-9560-CECFB14A6762}" type="slidenum">
              <a:rPr lang="en-US" smtClean="0"/>
              <a:t>38</a:t>
            </a:fld>
            <a:endParaRPr lang="en-US"/>
          </a:p>
        </p:txBody>
      </p:sp>
    </p:spTree>
    <p:extLst>
      <p:ext uri="{BB962C8B-B14F-4D97-AF65-F5344CB8AC3E}">
        <p14:creationId xmlns:p14="http://schemas.microsoft.com/office/powerpoint/2010/main" val="1510989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35889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329DEA-6433-4493-B9C4-3E0AC755FE5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858892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6647E-C23D-4E5B-8C33-F362DBBE7FBF}"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497204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8727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0586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8202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DB2980-E44E-476A-9560-CECFB14A6762}" type="slidenum">
              <a:rPr lang="en-US" smtClean="0"/>
              <a:t>45</a:t>
            </a:fld>
            <a:endParaRPr lang="en-US"/>
          </a:p>
        </p:txBody>
      </p:sp>
    </p:spTree>
    <p:extLst>
      <p:ext uri="{BB962C8B-B14F-4D97-AF65-F5344CB8AC3E}">
        <p14:creationId xmlns:p14="http://schemas.microsoft.com/office/powerpoint/2010/main" val="1504355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621617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DB2980-E44E-476A-9560-CECFB14A6762}"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6214092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13406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4768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DB2980-E44E-476A-9560-CECFB14A6762}" type="slidenum">
              <a:rPr lang="en-US" smtClean="0"/>
              <a:t>50</a:t>
            </a:fld>
            <a:endParaRPr lang="en-US"/>
          </a:p>
        </p:txBody>
      </p:sp>
    </p:spTree>
    <p:extLst>
      <p:ext uri="{BB962C8B-B14F-4D97-AF65-F5344CB8AC3E}">
        <p14:creationId xmlns:p14="http://schemas.microsoft.com/office/powerpoint/2010/main" val="3680149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329DEA-6433-4493-B9C4-3E0AC755FE5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7251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11540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3407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81A89D-8738-4ED5-BF6E-F438F4965D3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124241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DB2980-E44E-476A-9560-CECFB14A6762}" type="slidenum">
              <a:rPr lang="en-US" sz="1800" kern="0" smtClean="0">
                <a:solidFill>
                  <a:sysClr val="windowText" lastClr="000000"/>
                </a:solidFill>
              </a:rPr>
              <a:pPr>
                <a:defRPr/>
              </a:pPr>
              <a:t>57</a:t>
            </a:fld>
            <a:endParaRPr lang="en-US" sz="1800" kern="0">
              <a:solidFill>
                <a:sysClr val="windowText" lastClr="000000"/>
              </a:solidFill>
            </a:endParaRPr>
          </a:p>
        </p:txBody>
      </p:sp>
    </p:spTree>
    <p:extLst>
      <p:ext uri="{BB962C8B-B14F-4D97-AF65-F5344CB8AC3E}">
        <p14:creationId xmlns:p14="http://schemas.microsoft.com/office/powerpoint/2010/main" val="1060854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5499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0B7A8B-3804-471E-A88F-356D9F587977}" type="slidenum">
              <a:rPr lang="en-US" smtClean="0"/>
              <a:t>61</a:t>
            </a:fld>
            <a:endParaRPr lang="en-US"/>
          </a:p>
        </p:txBody>
      </p:sp>
    </p:spTree>
    <p:extLst>
      <p:ext uri="{BB962C8B-B14F-4D97-AF65-F5344CB8AC3E}">
        <p14:creationId xmlns:p14="http://schemas.microsoft.com/office/powerpoint/2010/main" val="17539539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623055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1785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70876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81A89D-8738-4ED5-BF6E-F438F4965D3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9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81A89D-8738-4ED5-BF6E-F438F4965D3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59992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81A89D-8738-4ED5-BF6E-F438F4965D3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1734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81A89D-8738-4ED5-BF6E-F438F4965D3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2365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81A89D-8738-4ED5-BF6E-F438F4965D3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24525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Master" Target="../slideMasters/slideMaster19.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9.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9.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9.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9.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Master" Target="../slideMasters/slideMaster19.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4.gif"/><Relationship Id="rId1" Type="http://schemas.openxmlformats.org/officeDocument/2006/relationships/slideMaster" Target="../slideMasters/slideMaster19.xml"/><Relationship Id="rId6" Type="http://schemas.microsoft.com/office/2007/relationships/hdphoto" Target="../media/hdphoto2.wdp"/><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19.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gif"/><Relationship Id="rId1" Type="http://schemas.openxmlformats.org/officeDocument/2006/relationships/slideMaster" Target="../slideMasters/slideMaster19.xml"/><Relationship Id="rId6" Type="http://schemas.microsoft.com/office/2007/relationships/hdphoto" Target="../media/hdphoto2.wdp"/><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9.xml"/><Relationship Id="rId6" Type="http://schemas.openxmlformats.org/officeDocument/2006/relationships/image" Target="../media/image9.png"/><Relationship Id="rId5" Type="http://schemas.openxmlformats.org/officeDocument/2006/relationships/image" Target="../media/image12.gif"/><Relationship Id="rId4" Type="http://schemas.microsoft.com/office/2007/relationships/hdphoto" Target="../media/hdphoto1.wdp"/></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4.gif"/><Relationship Id="rId1" Type="http://schemas.openxmlformats.org/officeDocument/2006/relationships/slideMaster" Target="../slideMasters/slideMaster19.xml"/><Relationship Id="rId6" Type="http://schemas.microsoft.com/office/2007/relationships/hdphoto" Target="../media/hdphoto2.wdp"/><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9.xml"/><Relationship Id="rId6" Type="http://schemas.openxmlformats.org/officeDocument/2006/relationships/image" Target="../media/image9.png"/><Relationship Id="rId5" Type="http://schemas.openxmlformats.org/officeDocument/2006/relationships/image" Target="../media/image12.gif"/><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4.gif"/><Relationship Id="rId1" Type="http://schemas.openxmlformats.org/officeDocument/2006/relationships/slideMaster" Target="../slideMasters/slideMaster19.xml"/><Relationship Id="rId6" Type="http://schemas.microsoft.com/office/2007/relationships/hdphoto" Target="../media/hdphoto2.wdp"/><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Master" Target="../slideMasters/slideMaster19.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4.gif"/><Relationship Id="rId1" Type="http://schemas.openxmlformats.org/officeDocument/2006/relationships/slideMaster" Target="../slideMasters/slideMaster19.xml"/><Relationship Id="rId6" Type="http://schemas.microsoft.com/office/2007/relationships/hdphoto" Target="../media/hdphoto2.wdp"/><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19.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gif"/><Relationship Id="rId1" Type="http://schemas.openxmlformats.org/officeDocument/2006/relationships/slideMaster" Target="../slideMasters/slideMaster19.xml"/><Relationship Id="rId6" Type="http://schemas.microsoft.com/office/2007/relationships/hdphoto" Target="../media/hdphoto2.wdp"/><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Master" Target="../slideMasters/slideMaster19.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4.gif"/><Relationship Id="rId1" Type="http://schemas.openxmlformats.org/officeDocument/2006/relationships/slideMaster" Target="../slideMasters/slideMaster19.xml"/><Relationship Id="rId6" Type="http://schemas.microsoft.com/office/2007/relationships/hdphoto" Target="../media/hdphoto2.wdp"/><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Master" Target="../slideMasters/slideMaster19.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4.gif"/><Relationship Id="rId1" Type="http://schemas.openxmlformats.org/officeDocument/2006/relationships/slideMaster" Target="../slideMasters/slideMaster19.xml"/><Relationship Id="rId6" Type="http://schemas.microsoft.com/office/2007/relationships/hdphoto" Target="../media/hdphoto2.wdp"/><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9.xml"/><Relationship Id="rId4"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9.xml"/><Relationship Id="rId4"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9.xml"/><Relationship Id="rId4"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gif"/><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13.png"/><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gif"/><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13.png"/><Relationship Id="rId4" Type="http://schemas.microsoft.com/office/2007/relationships/hdphoto" Target="../media/hdphoto2.wdp"/></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gif"/><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13.png"/><Relationship Id="rId4" Type="http://schemas.microsoft.com/office/2007/relationships/hdphoto" Target="../media/hdphoto2.wdp"/></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13.png"/><Relationship Id="rId4" Type="http://schemas.microsoft.com/office/2007/relationships/hdphoto" Target="../media/hdphoto2.wdp"/></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19.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9.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1978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eft black">
    <p:bg>
      <p:bgRef idx="1001">
        <a:schemeClr val="bg2"/>
      </p:bgRef>
    </p:bg>
    <p:spTree>
      <p:nvGrpSpPr>
        <p:cNvPr id="1" name=""/>
        <p:cNvGrpSpPr/>
        <p:nvPr/>
      </p:nvGrpSpPr>
      <p:grpSpPr>
        <a:xfrm>
          <a:off x="0" y="0"/>
          <a:ext cx="0" cy="0"/>
          <a:chOff x="0" y="0"/>
          <a:chExt cx="0" cy="0"/>
        </a:xfrm>
      </p:grpSpPr>
      <p:sp>
        <p:nvSpPr>
          <p:cNvPr id="9" name="Rectangle 8"/>
          <p:cNvSpPr/>
          <p:nvPr userDrawn="1"/>
        </p:nvSpPr>
        <p:spPr>
          <a:xfrm>
            <a:off x="0" y="0"/>
            <a:ext cx="5052060" cy="685800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457200" rtlCol="0" anchor="t"/>
          <a:lstStyle/>
          <a:p>
            <a:endParaRPr lang="en-US" sz="2600" dirty="0">
              <a:solidFill>
                <a:srgbClr val="EDC30D"/>
              </a:solidFill>
              <a:latin typeface="Segoe UI Light" panose="020B0502040204020203" pitchFamily="34" charset="0"/>
              <a:cs typeface="Segoe UI Light" panose="020B0502040204020203" pitchFamily="34" charset="0"/>
            </a:endParaRPr>
          </a:p>
        </p:txBody>
      </p:sp>
      <p:sp>
        <p:nvSpPr>
          <p:cNvPr id="11" name="Text Placeholder 10"/>
          <p:cNvSpPr>
            <a:spLocks noGrp="1"/>
          </p:cNvSpPr>
          <p:nvPr>
            <p:ph type="body" sz="quarter" idx="10"/>
          </p:nvPr>
        </p:nvSpPr>
        <p:spPr>
          <a:xfrm>
            <a:off x="356896" y="2600635"/>
            <a:ext cx="4320544" cy="3785652"/>
          </a:xfrm>
        </p:spPr>
        <p:txBody>
          <a:bodyPr anchor="b">
            <a:noAutofit/>
          </a:bodyPr>
          <a:lstStyle>
            <a:lvl1pPr>
              <a:defRPr sz="2000">
                <a:solidFill>
                  <a:schemeClr val="accent1"/>
                </a:solidFill>
                <a:latin typeface="+mj-lt"/>
              </a:defRPr>
            </a:lvl1pPr>
            <a:lvl2pPr>
              <a:defRPr sz="1800">
                <a:solidFill>
                  <a:schemeClr val="accent1"/>
                </a:solidFill>
                <a:latin typeface="+mj-lt"/>
              </a:defRPr>
            </a:lvl2pPr>
            <a:lvl3pPr>
              <a:defRPr sz="1600">
                <a:solidFill>
                  <a:schemeClr val="accent1"/>
                </a:solidFill>
                <a:latin typeface="+mj-lt"/>
              </a:defRPr>
            </a:lvl3pPr>
            <a:lvl4pPr>
              <a:defRPr sz="1400">
                <a:solidFill>
                  <a:schemeClr val="accent1"/>
                </a:solidFill>
                <a:latin typeface="+mj-lt"/>
              </a:defRPr>
            </a:lvl4pPr>
            <a:lvl5pPr>
              <a:defRPr sz="1400">
                <a:solidFill>
                  <a:schemeClr val="accent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p:nvPr>
        </p:nvSpPr>
        <p:spPr>
          <a:xfrm>
            <a:off x="364602" y="592633"/>
            <a:ext cx="4643916" cy="1089529"/>
          </a:xfrm>
        </p:spPr>
        <p:txBody>
          <a:bodyPr anchor="t" anchorCtr="0">
            <a:spAutoFit/>
          </a:bodyPr>
          <a:lstStyle>
            <a:lvl1pPr>
              <a:defRPr sz="36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553366866"/>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21EFD8-0A7B-44AE-BC7B-4868FDA83592}" type="datetimeFigureOut">
              <a:rPr lang="en-US" smtClean="0"/>
              <a:t>11-Oct-16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571351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21EFD8-0A7B-44AE-BC7B-4868FDA83592}" type="datetimeFigureOut">
              <a:rPr lang="en-US" smtClean="0"/>
              <a:t>11-Oct-16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3764685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33884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199" y="1"/>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88996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1" y="-1805"/>
            <a:ext cx="12191377" cy="6861610"/>
          </a:xfrm>
          <a:prstGeom prst="rect">
            <a:avLst/>
          </a:prstGeom>
        </p:spPr>
      </p:pic>
      <p:sp>
        <p:nvSpPr>
          <p:cNvPr id="2" name="Title 1"/>
          <p:cNvSpPr>
            <a:spLocks noGrp="1"/>
          </p:cNvSpPr>
          <p:nvPr>
            <p:ph type="ctrTitle" hasCustomPrompt="1"/>
          </p:nvPr>
        </p:nvSpPr>
        <p:spPr>
          <a:xfrm>
            <a:off x="1165663" y="2084172"/>
            <a:ext cx="9860674" cy="1793104"/>
          </a:xfrm>
        </p:spPr>
        <p:txBody>
          <a:bodyPr lIns="0" tIns="0" rIns="0" bIns="0" anchor="ctr">
            <a:noAutofit/>
          </a:bodyPr>
          <a:lstStyle>
            <a:lvl1pPr>
              <a:defRPr sz="5882" baseline="0">
                <a:solidFill>
                  <a:srgbClr val="0D5387"/>
                </a:solidFill>
                <a:latin typeface="Segoe UI" panose="020B0502040204020203" pitchFamily="34" charset="0"/>
              </a:defRPr>
            </a:lvl1pPr>
          </a:lstStyle>
          <a:p>
            <a:r>
              <a:rPr lang="en-US" dirty="0"/>
              <a:t>Presentation Title Goes Here</a:t>
            </a:r>
            <a:br>
              <a:rPr lang="en-US" dirty="0"/>
            </a:br>
            <a:r>
              <a:rPr lang="en-US" dirty="0"/>
              <a:t>and Can Run Two Lines Max</a:t>
            </a:r>
          </a:p>
        </p:txBody>
      </p:sp>
      <p:sp>
        <p:nvSpPr>
          <p:cNvPr id="3" name="Subtitle 2"/>
          <p:cNvSpPr>
            <a:spLocks noGrp="1"/>
          </p:cNvSpPr>
          <p:nvPr>
            <p:ph type="subTitle" idx="1" hasCustomPrompt="1"/>
          </p:nvPr>
        </p:nvSpPr>
        <p:spPr>
          <a:xfrm>
            <a:off x="1165663" y="3877275"/>
            <a:ext cx="7395505" cy="896552"/>
          </a:xfrm>
        </p:spPr>
        <p:txBody>
          <a:bodyPr lIns="0" tIns="0" rIns="0" bIns="0" anchor="ctr">
            <a:normAutofit/>
          </a:bodyPr>
          <a:lstStyle>
            <a:lvl1pPr marL="0" indent="0" algn="l">
              <a:lnSpc>
                <a:spcPct val="90000"/>
              </a:lnSpc>
              <a:spcBef>
                <a:spcPts val="588"/>
              </a:spcBef>
              <a:buNone/>
              <a:defRPr sz="1372" baseline="0">
                <a:solidFill>
                  <a:schemeClr val="tx1"/>
                </a:solidFill>
              </a:defRPr>
            </a:lvl1pPr>
            <a:lvl2pPr marL="592287" indent="0" algn="ctr">
              <a:buNone/>
              <a:defRPr>
                <a:solidFill>
                  <a:schemeClr val="tx1">
                    <a:tint val="75000"/>
                  </a:schemeClr>
                </a:solidFill>
              </a:defRPr>
            </a:lvl2pPr>
            <a:lvl3pPr marL="1184575" indent="0" algn="ctr">
              <a:buNone/>
              <a:defRPr>
                <a:solidFill>
                  <a:schemeClr val="tx1">
                    <a:tint val="75000"/>
                  </a:schemeClr>
                </a:solidFill>
              </a:defRPr>
            </a:lvl3pPr>
            <a:lvl4pPr marL="1776861" indent="0" algn="ctr">
              <a:buNone/>
              <a:defRPr>
                <a:solidFill>
                  <a:schemeClr val="tx1">
                    <a:tint val="75000"/>
                  </a:schemeClr>
                </a:solidFill>
              </a:defRPr>
            </a:lvl4pPr>
            <a:lvl5pPr marL="2369149" indent="0" algn="ctr">
              <a:buNone/>
              <a:defRPr>
                <a:solidFill>
                  <a:schemeClr val="tx1">
                    <a:tint val="75000"/>
                  </a:schemeClr>
                </a:solidFill>
              </a:defRPr>
            </a:lvl5pPr>
            <a:lvl6pPr marL="2961436" indent="0" algn="ctr">
              <a:buNone/>
              <a:defRPr>
                <a:solidFill>
                  <a:schemeClr val="tx1">
                    <a:tint val="75000"/>
                  </a:schemeClr>
                </a:solidFill>
              </a:defRPr>
            </a:lvl6pPr>
            <a:lvl7pPr marL="3553724" indent="0" algn="ctr">
              <a:buNone/>
              <a:defRPr>
                <a:solidFill>
                  <a:schemeClr val="tx1">
                    <a:tint val="75000"/>
                  </a:schemeClr>
                </a:solidFill>
              </a:defRPr>
            </a:lvl7pPr>
            <a:lvl8pPr marL="4146011" indent="0" algn="ctr">
              <a:buNone/>
              <a:defRPr>
                <a:solidFill>
                  <a:schemeClr val="tx1">
                    <a:tint val="75000"/>
                  </a:schemeClr>
                </a:solidFill>
              </a:defRPr>
            </a:lvl8pPr>
            <a:lvl9pPr marL="4738298" indent="0" algn="ctr">
              <a:buNone/>
              <a:defRPr>
                <a:solidFill>
                  <a:schemeClr val="tx1">
                    <a:tint val="75000"/>
                  </a:schemeClr>
                </a:solidFill>
              </a:defRPr>
            </a:lvl9pPr>
          </a:lstStyle>
          <a:p>
            <a:r>
              <a:rPr lang="en-US" dirty="0"/>
              <a:t>Speaker’s First &amp; Last Name | Speaker’s Title</a:t>
            </a:r>
          </a:p>
          <a:p>
            <a:r>
              <a:rPr lang="en-US" dirty="0"/>
              <a:t>Month Day, Year </a:t>
            </a:r>
          </a:p>
        </p:txBody>
      </p:sp>
      <p:pic>
        <p:nvPicPr>
          <p:cNvPr id="8"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26679" y="5650317"/>
            <a:ext cx="2891064" cy="587243"/>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24954" y="499819"/>
            <a:ext cx="2950905" cy="684290"/>
          </a:xfrm>
          <a:prstGeom prst="rect">
            <a:avLst/>
          </a:prstGeom>
        </p:spPr>
      </p:pic>
    </p:spTree>
    <p:extLst>
      <p:ext uri="{BB962C8B-B14F-4D97-AF65-F5344CB8AC3E}">
        <p14:creationId xmlns:p14="http://schemas.microsoft.com/office/powerpoint/2010/main" val="715698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ngle Column Cop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987" y="-3610"/>
            <a:ext cx="12186736" cy="6861610"/>
          </a:xfrm>
          <a:prstGeom prst="rect">
            <a:avLst/>
          </a:prstGeom>
        </p:spPr>
      </p:pic>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 Placeholder 13"/>
          <p:cNvSpPr>
            <a:spLocks noGrp="1"/>
          </p:cNvSpPr>
          <p:nvPr>
            <p:ph type="body" sz="quarter" idx="14"/>
          </p:nvPr>
        </p:nvSpPr>
        <p:spPr>
          <a:xfrm>
            <a:off x="269239" y="1337046"/>
            <a:ext cx="11653523" cy="4960921"/>
          </a:xfrm>
        </p:spPr>
        <p:txBody>
          <a:bodyPr lIns="182880" tIns="0" rIns="0" bIns="0"/>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baseline="0">
                <a:solidFill>
                  <a:schemeClr val="tx1"/>
                </a:solidFill>
              </a:defRPr>
            </a:lvl2pPr>
            <a:lvl3pPr marL="0" indent="0">
              <a:defRPr/>
            </a:lvl3pPr>
            <a:lvl4pPr marL="0" indent="0">
              <a:defRPr/>
            </a:lvl4pPr>
            <a:lvl5pPr marL="0" indent="0">
              <a:defRPr/>
            </a:lvl5pPr>
          </a:lstStyle>
          <a:p>
            <a:pPr lvl="1"/>
            <a:endParaRPr lang="en-US" dirty="0"/>
          </a:p>
        </p:txBody>
      </p:sp>
      <p:pic>
        <p:nvPicPr>
          <p:cNvPr id="9" name="Picture 8"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4120674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Copy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14" name="Text Placeholder 13"/>
          <p:cNvSpPr>
            <a:spLocks noGrp="1"/>
          </p:cNvSpPr>
          <p:nvPr>
            <p:ph type="body" sz="quarter" idx="14" hasCustomPrompt="1"/>
          </p:nvPr>
        </p:nvSpPr>
        <p:spPr>
          <a:xfrm>
            <a:off x="6544212" y="1337046"/>
            <a:ext cx="5378549" cy="4960921"/>
          </a:xfrm>
        </p:spPr>
        <p:txBody>
          <a:bodyPr lIns="182880" tIns="182880" rIns="182880" bIns="182880">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19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Topic or body copy</a:t>
            </a:r>
          </a:p>
        </p:txBody>
      </p:sp>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 Placeholder 13"/>
          <p:cNvSpPr>
            <a:spLocks noGrp="1"/>
          </p:cNvSpPr>
          <p:nvPr>
            <p:ph type="body" sz="quarter" idx="15" hasCustomPrompt="1"/>
          </p:nvPr>
        </p:nvSpPr>
        <p:spPr>
          <a:xfrm>
            <a:off x="270155" y="1337046"/>
            <a:ext cx="5378549" cy="4960921"/>
          </a:xfrm>
        </p:spPr>
        <p:txBody>
          <a:bodyPr lIns="182880" tIns="182880" rIns="182880" bIns="182880">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19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Main Topic</a:t>
            </a:r>
          </a:p>
        </p:txBody>
      </p:sp>
      <p:pic>
        <p:nvPicPr>
          <p:cNvPr id="10" name="Picture 9"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3589795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p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14" name="Text Placeholder 13"/>
          <p:cNvSpPr>
            <a:spLocks noGrp="1"/>
          </p:cNvSpPr>
          <p:nvPr>
            <p:ph type="body" sz="quarter" idx="14" hasCustomPrompt="1"/>
          </p:nvPr>
        </p:nvSpPr>
        <p:spPr>
          <a:xfrm>
            <a:off x="4751364" y="1337046"/>
            <a:ext cx="7171398" cy="4960921"/>
          </a:xfrm>
        </p:spPr>
        <p:txBody>
          <a:bodyPr lIns="182880" tIns="182880" rIns="182880" bIns="182880">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19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Topic and body copy</a:t>
            </a:r>
          </a:p>
        </p:txBody>
      </p:sp>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 Placeholder 13"/>
          <p:cNvSpPr>
            <a:spLocks noGrp="1"/>
          </p:cNvSpPr>
          <p:nvPr>
            <p:ph type="body" sz="quarter" idx="15" hasCustomPrompt="1"/>
          </p:nvPr>
        </p:nvSpPr>
        <p:spPr>
          <a:xfrm>
            <a:off x="270155" y="1337046"/>
            <a:ext cx="4481208" cy="4960921"/>
          </a:xfrm>
        </p:spPr>
        <p:txBody>
          <a:bodyPr lIns="182880" tIns="182880" rIns="365760" bIns="182880">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19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Topic and body copy</a:t>
            </a:r>
          </a:p>
        </p:txBody>
      </p:sp>
      <p:pic>
        <p:nvPicPr>
          <p:cNvPr id="9" name="Picture 8"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3811544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 Placeholder 13"/>
          <p:cNvSpPr>
            <a:spLocks noGrp="1"/>
          </p:cNvSpPr>
          <p:nvPr>
            <p:ph type="body" sz="quarter" idx="14" hasCustomPrompt="1"/>
          </p:nvPr>
        </p:nvSpPr>
        <p:spPr>
          <a:xfrm>
            <a:off x="1165664" y="1"/>
            <a:ext cx="9860673" cy="6566932"/>
          </a:xfrm>
        </p:spPr>
        <p:txBody>
          <a:bodyPr lIns="0" tIns="457200" rIns="0" bIns="457200" anchor="ctr">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5882" baseline="0">
                <a:solidFill>
                  <a:schemeClr val="tx1"/>
                </a:solidFill>
                <a:latin typeface="Segoe UI" panose="020B0502040204020203" pitchFamily="34" charset="0"/>
              </a:defRPr>
            </a:lvl2pPr>
            <a:lvl3pPr marL="0" indent="0">
              <a:defRPr/>
            </a:lvl3pPr>
            <a:lvl4pPr marL="0" indent="0">
              <a:defRPr/>
            </a:lvl4pPr>
            <a:lvl5pPr marL="0" indent="0">
              <a:defRPr/>
            </a:lvl5pPr>
          </a:lstStyle>
          <a:p>
            <a:pPr lvl="1"/>
            <a:r>
              <a:rPr lang="en-US" dirty="0"/>
              <a:t>Click to add quote text</a:t>
            </a:r>
          </a:p>
        </p:txBody>
      </p:sp>
      <p:pic>
        <p:nvPicPr>
          <p:cNvPr id="7" name="Picture 6"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1282076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336387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d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6095688" y="1"/>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 name="Text Placeholder 3"/>
          <p:cNvSpPr>
            <a:spLocks noGrp="1"/>
          </p:cNvSpPr>
          <p:nvPr>
            <p:ph type="body" sz="quarter" idx="13"/>
          </p:nvPr>
        </p:nvSpPr>
        <p:spPr>
          <a:xfrm>
            <a:off x="6544213" y="1187620"/>
            <a:ext cx="5378549" cy="5020660"/>
          </a:xfrm>
        </p:spPr>
        <p:txBody>
          <a:bodyPr lIns="182880" tIns="182880" rIns="182880" bIns="182880"/>
          <a:lstStyle/>
          <a:p>
            <a:pPr lvl="0"/>
            <a:r>
              <a:rPr lang="en-US" dirty="0"/>
              <a:t>Click to edit Master text styles</a:t>
            </a:r>
          </a:p>
        </p:txBody>
      </p:sp>
      <p:sp>
        <p:nvSpPr>
          <p:cNvPr id="11" name="Rectangle 10"/>
          <p:cNvSpPr/>
          <p:nvPr userDrawn="1"/>
        </p:nvSpPr>
        <p:spPr>
          <a:xfrm>
            <a:off x="0" y="0"/>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33033995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d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0" y="0"/>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7261339" y="-964057"/>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398791" y="6592025"/>
            <a:ext cx="969692" cy="211746"/>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4" name="Text Placeholder 3"/>
          <p:cNvSpPr>
            <a:spLocks noGrp="1"/>
          </p:cNvSpPr>
          <p:nvPr>
            <p:ph type="body" sz="quarter" idx="13"/>
          </p:nvPr>
        </p:nvSpPr>
        <p:spPr>
          <a:xfrm>
            <a:off x="269239" y="1187620"/>
            <a:ext cx="5378549" cy="5020660"/>
          </a:xfrm>
        </p:spPr>
        <p:txBody>
          <a:bodyPr lIns="182880" tIns="182880" rIns="182880" bIns="182880"/>
          <a:lstStyle/>
          <a:p>
            <a:pPr lvl="0"/>
            <a:r>
              <a:rPr lang="en-US" dirty="0"/>
              <a:t>Click to edit Master text styles</a:t>
            </a: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3944678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Red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6095688" y="1"/>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 name="Text Placeholder 3"/>
          <p:cNvSpPr>
            <a:spLocks noGrp="1"/>
          </p:cNvSpPr>
          <p:nvPr>
            <p:ph type="body" sz="quarter" idx="13"/>
          </p:nvPr>
        </p:nvSpPr>
        <p:spPr>
          <a:xfrm>
            <a:off x="6544213" y="1187620"/>
            <a:ext cx="5378549" cy="5020660"/>
          </a:xfrm>
        </p:spPr>
        <p:txBody>
          <a:bodyPr lIns="182880" tIns="182880" rIns="182880" bIns="182880"/>
          <a:lstStyle/>
          <a:p>
            <a:pPr lvl="0"/>
            <a:r>
              <a:rPr lang="en-US" dirty="0"/>
              <a:t>Click to edit Master text styles</a:t>
            </a:r>
          </a:p>
        </p:txBody>
      </p:sp>
      <p:sp>
        <p:nvSpPr>
          <p:cNvPr id="11" name="Rectangle 10"/>
          <p:cNvSpPr/>
          <p:nvPr userDrawn="1"/>
        </p:nvSpPr>
        <p:spPr>
          <a:xfrm>
            <a:off x="40307"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19732200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ed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0" y="0"/>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7261339" y="-964057"/>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398791" y="6592025"/>
            <a:ext cx="969692" cy="211746"/>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4" name="Text Placeholder 3"/>
          <p:cNvSpPr>
            <a:spLocks noGrp="1"/>
          </p:cNvSpPr>
          <p:nvPr>
            <p:ph type="body" sz="quarter" idx="13"/>
          </p:nvPr>
        </p:nvSpPr>
        <p:spPr>
          <a:xfrm>
            <a:off x="269239" y="1187620"/>
            <a:ext cx="5378549" cy="5020660"/>
          </a:xfrm>
        </p:spPr>
        <p:txBody>
          <a:bodyPr lIns="182880" tIns="182880" rIns="182880" bIns="182880"/>
          <a:lstStyle/>
          <a:p>
            <a:pPr lvl="0"/>
            <a:r>
              <a:rPr lang="en-US" dirty="0"/>
              <a:t>Click to edit Master text styles</a:t>
            </a: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33380311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ue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6095688" y="1"/>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 name="Text Placeholder 3"/>
          <p:cNvSpPr>
            <a:spLocks noGrp="1"/>
          </p:cNvSpPr>
          <p:nvPr>
            <p:ph type="body" sz="quarter" idx="13"/>
          </p:nvPr>
        </p:nvSpPr>
        <p:spPr>
          <a:xfrm>
            <a:off x="6544213" y="1187620"/>
            <a:ext cx="5378549" cy="5020660"/>
          </a:xfrm>
        </p:spPr>
        <p:txBody>
          <a:bodyPr lIns="182880" tIns="182880" rIns="182880" bIns="182880"/>
          <a:lstStyle/>
          <a:p>
            <a:pPr lvl="0"/>
            <a:r>
              <a:rPr lang="en-US" dirty="0"/>
              <a:t>Click to edit Master text styles</a:t>
            </a:r>
          </a:p>
        </p:txBody>
      </p:sp>
      <p:sp>
        <p:nvSpPr>
          <p:cNvPr id="11" name="Rectangle 10"/>
          <p:cNvSpPr/>
          <p:nvPr userDrawn="1"/>
        </p:nvSpPr>
        <p:spPr>
          <a:xfrm>
            <a:off x="0" y="0"/>
            <a:ext cx="6095688" cy="68598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userDrawn="1"/>
        </p:nvSpPr>
        <p:spPr>
          <a:xfrm>
            <a:off x="0" y="0"/>
            <a:ext cx="6095688" cy="6859805"/>
          </a:xfrm>
          <a:prstGeom prst="rect">
            <a:avLst/>
          </a:prstGeom>
          <a:blipFill dpi="0" rotWithShape="1">
            <a:blip r:embed="rId5">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12" name="Picture 11"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12134792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0" y="0"/>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7261339" y="-964057"/>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4" name="Text Placeholder 3"/>
          <p:cNvSpPr>
            <a:spLocks noGrp="1"/>
          </p:cNvSpPr>
          <p:nvPr>
            <p:ph type="body" sz="quarter" idx="13"/>
          </p:nvPr>
        </p:nvSpPr>
        <p:spPr>
          <a:xfrm>
            <a:off x="269239" y="1187620"/>
            <a:ext cx="5378549" cy="5020660"/>
          </a:xfrm>
        </p:spPr>
        <p:txBody>
          <a:bodyPr lIns="182880" tIns="182880" rIns="182880" bIns="182880"/>
          <a:lstStyle/>
          <a:p>
            <a:pPr lvl="0"/>
            <a:r>
              <a:rPr lang="en-US" dirty="0"/>
              <a:t>Click to edit Master text styles</a:t>
            </a: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11386055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een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6095688" y="1"/>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 name="Text Placeholder 3"/>
          <p:cNvSpPr>
            <a:spLocks noGrp="1"/>
          </p:cNvSpPr>
          <p:nvPr>
            <p:ph type="body" sz="quarter" idx="13"/>
          </p:nvPr>
        </p:nvSpPr>
        <p:spPr>
          <a:xfrm>
            <a:off x="6544213" y="1187620"/>
            <a:ext cx="5378549" cy="5020660"/>
          </a:xfrm>
        </p:spPr>
        <p:txBody>
          <a:bodyPr lIns="182880" tIns="182880" rIns="182880" bIns="182880"/>
          <a:lstStyle/>
          <a:p>
            <a:pPr lvl="0"/>
            <a:r>
              <a:rPr lang="en-US" dirty="0"/>
              <a:t>Click to edit Master text styles</a:t>
            </a:r>
          </a:p>
        </p:txBody>
      </p:sp>
      <p:sp>
        <p:nvSpPr>
          <p:cNvPr id="11" name="Rectangle 10"/>
          <p:cNvSpPr/>
          <p:nvPr userDrawn="1"/>
        </p:nvSpPr>
        <p:spPr>
          <a:xfrm>
            <a:off x="0" y="0"/>
            <a:ext cx="6095688" cy="68598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userDrawn="1"/>
        </p:nvSpPr>
        <p:spPr>
          <a:xfrm>
            <a:off x="0" y="0"/>
            <a:ext cx="6095688" cy="6859805"/>
          </a:xfrm>
          <a:prstGeom prst="rect">
            <a:avLst/>
          </a:prstGeom>
          <a:blipFill dpi="0" rotWithShape="1">
            <a:blip r:embed="rId5">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12" name="Picture 11"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17851946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reen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0" y="0"/>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6096313"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4" name="Text Placeholder 3"/>
          <p:cNvSpPr>
            <a:spLocks noGrp="1"/>
          </p:cNvSpPr>
          <p:nvPr>
            <p:ph type="body" sz="quarter" idx="13"/>
          </p:nvPr>
        </p:nvSpPr>
        <p:spPr>
          <a:xfrm>
            <a:off x="269239" y="1187620"/>
            <a:ext cx="5378549" cy="5020660"/>
          </a:xfrm>
        </p:spPr>
        <p:txBody>
          <a:bodyPr lIns="182880" tIns="182880" rIns="182880" bIns="182880"/>
          <a:lstStyle/>
          <a:p>
            <a:pPr lvl="0"/>
            <a:r>
              <a:rPr lang="en-US" dirty="0"/>
              <a:t>Click to edit Master text styles</a:t>
            </a: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26917297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0" y="0"/>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6093368" y="0"/>
            <a:ext cx="6096000" cy="6861114"/>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27792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ed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6096313"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5" name="Picture Placeholder 4"/>
          <p:cNvSpPr>
            <a:spLocks noGrp="1"/>
          </p:cNvSpPr>
          <p:nvPr>
            <p:ph type="pic" sz="quarter" idx="13" hasCustomPrompt="1"/>
          </p:nvPr>
        </p:nvSpPr>
        <p:spPr>
          <a:xfrm>
            <a:off x="0" y="-3113"/>
            <a:ext cx="6096000" cy="6861113"/>
          </a:xfrm>
        </p:spPr>
        <p:txBody>
          <a:bodyPr anchor="ctr"/>
          <a:lstStyle>
            <a:lvl1pPr algn="ctr">
              <a:defRPr/>
            </a:lvl1pPr>
          </a:lstStyle>
          <a:p>
            <a:r>
              <a:rPr lang="en-US" dirty="0"/>
              <a:t>Click to insert image</a:t>
            </a:r>
          </a:p>
        </p:txBody>
      </p:sp>
    </p:spTree>
    <p:extLst>
      <p:ext uri="{BB962C8B-B14F-4D97-AF65-F5344CB8AC3E}">
        <p14:creationId xmlns:p14="http://schemas.microsoft.com/office/powerpoint/2010/main" val="2479568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405520305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Red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2632" y="16651"/>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6093368" y="0"/>
            <a:ext cx="6096000" cy="6861114"/>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9969087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Red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6126204" y="12229"/>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5" name="Picture Placeholder 4"/>
          <p:cNvSpPr>
            <a:spLocks noGrp="1"/>
          </p:cNvSpPr>
          <p:nvPr>
            <p:ph type="pic" sz="quarter" idx="13" hasCustomPrompt="1"/>
          </p:nvPr>
        </p:nvSpPr>
        <p:spPr>
          <a:xfrm>
            <a:off x="0" y="-3113"/>
            <a:ext cx="6096000" cy="6861113"/>
          </a:xfrm>
        </p:spPr>
        <p:txBody>
          <a:bodyPr anchor="ctr"/>
          <a:lstStyle>
            <a:lvl1pPr algn="ctr">
              <a:defRPr/>
            </a:lvl1pPr>
          </a:lstStyle>
          <a:p>
            <a:r>
              <a:rPr lang="en-US" dirty="0"/>
              <a:t>Click to insert image</a:t>
            </a:r>
          </a:p>
        </p:txBody>
      </p:sp>
    </p:spTree>
    <p:extLst>
      <p:ext uri="{BB962C8B-B14F-4D97-AF65-F5344CB8AC3E}">
        <p14:creationId xmlns:p14="http://schemas.microsoft.com/office/powerpoint/2010/main" val="21213572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ue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0" y="0"/>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6093368" y="0"/>
            <a:ext cx="6096000" cy="6861114"/>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16058283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ue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6001"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6096313"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5" name="Picture Placeholder 4"/>
          <p:cNvSpPr>
            <a:spLocks noGrp="1"/>
          </p:cNvSpPr>
          <p:nvPr>
            <p:ph type="pic" sz="quarter" idx="13" hasCustomPrompt="1"/>
          </p:nvPr>
        </p:nvSpPr>
        <p:spPr>
          <a:xfrm>
            <a:off x="0" y="-3113"/>
            <a:ext cx="6096000" cy="6861113"/>
          </a:xfrm>
        </p:spPr>
        <p:txBody>
          <a:bodyPr anchor="ctr"/>
          <a:lstStyle>
            <a:lvl1pPr algn="ctr">
              <a:defRPr/>
            </a:lvl1pPr>
          </a:lstStyle>
          <a:p>
            <a:r>
              <a:rPr lang="en-US" dirty="0"/>
              <a:t>Click to insert image</a:t>
            </a:r>
          </a:p>
        </p:txBody>
      </p:sp>
    </p:spTree>
    <p:extLst>
      <p:ext uri="{BB962C8B-B14F-4D97-AF65-F5344CB8AC3E}">
        <p14:creationId xmlns:p14="http://schemas.microsoft.com/office/powerpoint/2010/main" val="32277821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een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0" y="0"/>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6093368" y="-3114"/>
            <a:ext cx="6096000" cy="6861114"/>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20650742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6001"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6096313"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5" name="Picture Placeholder 4"/>
          <p:cNvSpPr>
            <a:spLocks noGrp="1"/>
          </p:cNvSpPr>
          <p:nvPr>
            <p:ph type="pic" sz="quarter" idx="13" hasCustomPrompt="1"/>
          </p:nvPr>
        </p:nvSpPr>
        <p:spPr>
          <a:xfrm>
            <a:off x="0" y="-3113"/>
            <a:ext cx="6096000" cy="6861113"/>
          </a:xfrm>
        </p:spPr>
        <p:txBody>
          <a:bodyPr anchor="ctr"/>
          <a:lstStyle>
            <a:lvl1pPr algn="ctr">
              <a:defRPr/>
            </a:lvl1pPr>
          </a:lstStyle>
          <a:p>
            <a:r>
              <a:rPr lang="en-US" dirty="0"/>
              <a:t>Click to insert image</a:t>
            </a:r>
          </a:p>
        </p:txBody>
      </p:sp>
    </p:spTree>
    <p:extLst>
      <p:ext uri="{BB962C8B-B14F-4D97-AF65-F5344CB8AC3E}">
        <p14:creationId xmlns:p14="http://schemas.microsoft.com/office/powerpoint/2010/main" val="21030083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hite Title and Content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3" y="-1805"/>
            <a:ext cx="12186734" cy="6861609"/>
          </a:xfrm>
          <a:prstGeom prst="rect">
            <a:avLst/>
          </a:prstGeom>
        </p:spPr>
      </p:pic>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14" name="Text Placeholder 13"/>
          <p:cNvSpPr>
            <a:spLocks noGrp="1"/>
          </p:cNvSpPr>
          <p:nvPr>
            <p:ph type="body" sz="quarter" idx="14"/>
          </p:nvPr>
        </p:nvSpPr>
        <p:spPr>
          <a:xfrm>
            <a:off x="269239" y="1337046"/>
            <a:ext cx="11653523" cy="4960921"/>
          </a:xfrm>
        </p:spPr>
        <p:txBody>
          <a:bodyPr lIns="182880" tIns="0" rIns="0" bIns="0"/>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ct val="20000"/>
              </a:spcBef>
              <a:spcAft>
                <a:spcPts val="0"/>
              </a:spcAft>
              <a:buClrTx/>
              <a:buSzTx/>
              <a:buFontTx/>
              <a:buNone/>
              <a:tabLst/>
              <a:defRPr baseline="0">
                <a:solidFill>
                  <a:schemeClr val="tx1"/>
                </a:solidFill>
              </a:defRPr>
            </a:lvl2pPr>
            <a:lvl3pPr marL="0" indent="0">
              <a:defRPr/>
            </a:lvl3pPr>
            <a:lvl4pPr marL="0" indent="0">
              <a:defRPr/>
            </a:lvl4pPr>
            <a:lvl5pPr marL="0" indent="0">
              <a:defRPr/>
            </a:lvl5pPr>
          </a:lstStyle>
          <a:p>
            <a:pPr lvl="1"/>
            <a:endParaRPr lang="en-US" dirty="0"/>
          </a:p>
        </p:txBody>
      </p:sp>
      <p:pic>
        <p:nvPicPr>
          <p:cNvPr id="9"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18631809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s &amp; Ti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3" y="-1805"/>
            <a:ext cx="12186734" cy="6861609"/>
          </a:xfrm>
          <a:prstGeom prst="rect">
            <a:avLst/>
          </a:prstGeom>
        </p:spPr>
      </p:pic>
      <p:sp>
        <p:nvSpPr>
          <p:cNvPr id="4" name="Text Placeholder 3"/>
          <p:cNvSpPr>
            <a:spLocks noGrp="1"/>
          </p:cNvSpPr>
          <p:nvPr>
            <p:ph type="body" sz="quarter" idx="15" hasCustomPrompt="1"/>
          </p:nvPr>
        </p:nvSpPr>
        <p:spPr>
          <a:xfrm>
            <a:off x="3854939" y="2084172"/>
            <a:ext cx="3585699" cy="3586208"/>
          </a:xfrm>
          <a:solidFill>
            <a:schemeClr val="accent4"/>
          </a:solidFill>
        </p:spPr>
        <p:txBody>
          <a:bodyPr lIns="182880" tIns="182880" rIns="182880" bIns="18288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9"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7" name="Picture Placeholder 6"/>
          <p:cNvSpPr>
            <a:spLocks noGrp="1"/>
          </p:cNvSpPr>
          <p:nvPr>
            <p:ph type="pic" sz="quarter" idx="16" hasCustomPrompt="1"/>
          </p:nvPr>
        </p:nvSpPr>
        <p:spPr>
          <a:xfrm>
            <a:off x="269238" y="2084172"/>
            <a:ext cx="3585699" cy="3586208"/>
          </a:xfrm>
        </p:spPr>
        <p:txBody>
          <a:bodyPr/>
          <a:lstStyle>
            <a:lvl1pPr>
              <a:defRPr>
                <a:solidFill>
                  <a:schemeClr val="tx1"/>
                </a:solidFill>
              </a:defRPr>
            </a:lvl1pPr>
          </a:lstStyle>
          <a:p>
            <a:r>
              <a:rPr lang="en-US" dirty="0"/>
              <a:t>Click to insert picture</a:t>
            </a:r>
          </a:p>
        </p:txBody>
      </p:sp>
      <p:sp>
        <p:nvSpPr>
          <p:cNvPr id="15" name="Picture Placeholder 14"/>
          <p:cNvSpPr>
            <a:spLocks noGrp="1"/>
          </p:cNvSpPr>
          <p:nvPr>
            <p:ph type="pic" sz="quarter" idx="17" hasCustomPrompt="1"/>
          </p:nvPr>
        </p:nvSpPr>
        <p:spPr>
          <a:xfrm>
            <a:off x="7444881" y="2084172"/>
            <a:ext cx="3585699" cy="3586208"/>
          </a:xfrm>
        </p:spPr>
        <p:txBody>
          <a:bodyPr/>
          <a:lstStyle>
            <a:lvl1pPr marL="0" marR="0" indent="0" algn="l" defTabSz="1184575" rtl="0" eaLnBrk="1" fontAlgn="auto" latinLnBrk="0" hangingPunct="1">
              <a:lnSpc>
                <a:spcPct val="100000"/>
              </a:lnSpc>
              <a:spcBef>
                <a:spcPct val="20000"/>
              </a:spcBef>
              <a:spcAft>
                <a:spcPts val="0"/>
              </a:spcAft>
              <a:buClrTx/>
              <a:buSzTx/>
              <a:buFontTx/>
              <a:buNone/>
              <a:tabLst/>
              <a:defRPr>
                <a:solidFill>
                  <a:schemeClr val="tx1"/>
                </a:solidFill>
              </a:defRPr>
            </a:lvl1pPr>
          </a:lstStyle>
          <a:p>
            <a:r>
              <a:rPr lang="en-US" dirty="0"/>
              <a:t>Click to insert picture</a:t>
            </a:r>
          </a:p>
          <a:p>
            <a:endParaRPr lang="en-US" dirty="0"/>
          </a:p>
        </p:txBody>
      </p:sp>
      <p:pic>
        <p:nvPicPr>
          <p:cNvPr id="10" name="Picture 9"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34374077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Photo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3" y="-1805"/>
            <a:ext cx="12186734" cy="6861609"/>
          </a:xfrm>
          <a:prstGeom prst="rect">
            <a:avLst/>
          </a:prstGeom>
        </p:spPr>
      </p:pic>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9"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5" name="Picture Placeholder 4"/>
          <p:cNvSpPr>
            <a:spLocks noGrp="1"/>
          </p:cNvSpPr>
          <p:nvPr>
            <p:ph type="pic" sz="quarter" idx="13" hasCustomPrompt="1"/>
          </p:nvPr>
        </p:nvSpPr>
        <p:spPr>
          <a:xfrm>
            <a:off x="269237" y="2084172"/>
            <a:ext cx="3540878" cy="3586208"/>
          </a:xfrm>
        </p:spPr>
        <p:txBody>
          <a:bodyPr/>
          <a:lstStyle>
            <a:lvl1pPr>
              <a:defRPr/>
            </a:lvl1pPr>
          </a:lstStyle>
          <a:p>
            <a:r>
              <a:rPr lang="en-US" dirty="0"/>
              <a:t>Click to insert picture</a:t>
            </a:r>
          </a:p>
        </p:txBody>
      </p:sp>
      <p:sp>
        <p:nvSpPr>
          <p:cNvPr id="19" name="Picture Placeholder 18"/>
          <p:cNvSpPr>
            <a:spLocks noGrp="1"/>
          </p:cNvSpPr>
          <p:nvPr>
            <p:ph type="pic" sz="quarter" idx="14"/>
          </p:nvPr>
        </p:nvSpPr>
        <p:spPr>
          <a:xfrm>
            <a:off x="7440638" y="2084172"/>
            <a:ext cx="3540878" cy="3586208"/>
          </a:xfrm>
        </p:spPr>
        <p:txBody>
          <a:bodyPr/>
          <a:lstStyle/>
          <a:p>
            <a:endParaRPr lang="en-US" dirty="0"/>
          </a:p>
        </p:txBody>
      </p:sp>
      <p:sp>
        <p:nvSpPr>
          <p:cNvPr id="20" name="Picture Placeholder 4"/>
          <p:cNvSpPr>
            <a:spLocks noGrp="1"/>
          </p:cNvSpPr>
          <p:nvPr>
            <p:ph type="pic" sz="quarter" idx="15" hasCustomPrompt="1"/>
          </p:nvPr>
        </p:nvSpPr>
        <p:spPr>
          <a:xfrm>
            <a:off x="3854937" y="2084172"/>
            <a:ext cx="3540878" cy="3586208"/>
          </a:xfrm>
        </p:spPr>
        <p:txBody>
          <a:bodyPr/>
          <a:lstStyle>
            <a:lvl1pPr>
              <a:defRPr/>
            </a:lvl1pPr>
          </a:lstStyle>
          <a:p>
            <a:r>
              <a:rPr lang="en-US" dirty="0"/>
              <a:t>Click to insert picture</a:t>
            </a:r>
          </a:p>
        </p:txBody>
      </p:sp>
      <p:pic>
        <p:nvPicPr>
          <p:cNvPr id="10" name="Picture 9"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21702439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ed Section Divider">
    <p:bg>
      <p:bgPr>
        <a:solidFill>
          <a:schemeClr val="tx2"/>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980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panose="020B0502040204020203"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petern\AppData\Local\Temp\vmware-petern\VMwareDnD\cded05ca\MSFT_logo_rgb_C-Gray.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3918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dirty="0"/>
              <a:t>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378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ue Section Divider">
    <p:bg>
      <p:bgPr>
        <a:solidFill>
          <a:schemeClr val="accent4"/>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980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panose="020B0502040204020203"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petern\AppData\Local\Temp\vmware-petern\VMwareDnD\cded05ca\MSFT_logo_rgb_C-Gray.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9072173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een Section Divider">
    <p:bg>
      <p:bgPr>
        <a:solidFill>
          <a:schemeClr val="accent6"/>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980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panose="020B0502040204020203"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petern\AppData\Local\Temp\vmware-petern\VMwareDnD\cded05ca\MSFT_logo_rgb_C-Gray.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889405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Green Section Divider">
    <p:bg>
      <p:bgPr>
        <a:solidFill>
          <a:srgbClr val="0D5387"/>
        </a:solidFill>
        <a:effectLst/>
      </p:bgPr>
    </p:bg>
    <p:spTree>
      <p:nvGrpSpPr>
        <p:cNvPr id="1" name=""/>
        <p:cNvGrpSpPr/>
        <p:nvPr/>
      </p:nvGrpSpPr>
      <p:grpSpPr>
        <a:xfrm>
          <a:off x="0" y="0"/>
          <a:ext cx="0" cy="0"/>
          <a:chOff x="0" y="0"/>
          <a:chExt cx="0" cy="0"/>
        </a:xfrm>
      </p:grpSpPr>
      <p:sp>
        <p:nvSpPr>
          <p:cNvPr id="6" name="Rectangle 5"/>
          <p:cNvSpPr/>
          <p:nvPr userDrawn="1"/>
        </p:nvSpPr>
        <p:spPr>
          <a:xfrm>
            <a:off x="378" y="0"/>
            <a:ext cx="12192000" cy="685980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panose="020B0502040204020203"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petern\AppData\Local\Temp\vmware-petern\VMwareDnD\cded05ca\MSFT_logo_rgb_C-Gray.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07788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Section Divi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p:spPr>
        <p:txBody>
          <a:body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6" y="6566932"/>
            <a:ext cx="774081" cy="284782"/>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panose="020B0502040204020203"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2" descr="C:\Users\petern\AppData\Local\Temp\vmware-petern\VMwareDnD\cded05ca\MSFT_logo_rgb_C-Gray.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170637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nd  Non-Bullete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3853" rtl="0" eaLnBrk="1" latinLnBrk="0" hangingPunct="1">
              <a:lnSpc>
                <a:spcPct val="90000"/>
              </a:lnSpc>
              <a:spcBef>
                <a:spcPct val="0"/>
              </a:spcBef>
              <a:buNone/>
              <a:defRPr lang="en-US" sz="5464" b="0" kern="1200" cap="none" spc="-100" baseline="0" dirty="0">
                <a:ln w="3175">
                  <a:noFill/>
                </a:ln>
                <a:gradFill flip="none" rotWithShape="1">
                  <a:gsLst>
                    <a:gs pos="0">
                      <a:srgbClr val="595959"/>
                    </a:gs>
                    <a:gs pos="86000">
                      <a:srgbClr val="595959"/>
                    </a:gs>
                  </a:gsLst>
                  <a:lin ang="5400000" scaled="0"/>
                  <a:tileRect/>
                </a:gradFill>
                <a:effectLst/>
                <a:latin typeface="Segoe UI" panose="020B0502040204020203"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19250" y="1447800"/>
            <a:ext cx="11151917" cy="2073645"/>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593" indent="-342710">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0" indent="-342710">
              <a:spcBef>
                <a:spcPts val="0"/>
              </a:spcBef>
              <a:spcAft>
                <a:spcPts val="400"/>
              </a:spcAft>
              <a:buFont typeface="Arial" pitchFamily="34" charset="0"/>
              <a:buChar char="•"/>
              <a:defRPr/>
            </a:lvl5pPr>
            <a:lvl6pPr marL="1032880" indent="-342710">
              <a:buFont typeface="Arial" pitchFamily="34" charset="0"/>
              <a:buChar char="•"/>
              <a:defRPr sz="2399">
                <a:gradFill>
                  <a:gsLst>
                    <a:gs pos="0">
                      <a:srgbClr val="595959"/>
                    </a:gs>
                    <a:gs pos="86000">
                      <a:srgbClr val="595959"/>
                    </a:gs>
                  </a:gsLst>
                  <a:lin ang="5400000" scaled="0"/>
                </a:gradFill>
              </a:defRPr>
            </a:lvl6pPr>
            <a:lvl7pPr marL="1255013" indent="-225298">
              <a:defRPr>
                <a:gradFill>
                  <a:gsLst>
                    <a:gs pos="0">
                      <a:srgbClr val="595959"/>
                    </a:gs>
                    <a:gs pos="86000">
                      <a:srgbClr val="595959"/>
                    </a:gs>
                  </a:gsLst>
                  <a:lin ang="5400000" scaled="0"/>
                </a:gradFill>
              </a:defRPr>
            </a:lvl7pPr>
            <a:lvl8pPr marL="1486657" indent="-231643">
              <a:defRPr>
                <a:gradFill>
                  <a:gsLst>
                    <a:gs pos="0">
                      <a:srgbClr val="595959"/>
                    </a:gs>
                    <a:gs pos="86000">
                      <a:srgbClr val="595959"/>
                    </a:gs>
                  </a:gsLst>
                  <a:lin ang="5400000" scaled="0"/>
                </a:gradFill>
              </a:defRPr>
            </a:lvl8pPr>
          </a:lstStyle>
          <a:p>
            <a:pPr marL="345880" lvl="0" indent="-345880" algn="l" defTabSz="913853" rtl="0" eaLnBrk="1" latinLnBrk="0" hangingPunct="1">
              <a:lnSpc>
                <a:spcPct val="90000"/>
              </a:lnSpc>
              <a:spcBef>
                <a:spcPct val="20000"/>
              </a:spcBef>
              <a:buSzPct val="90000"/>
              <a:buFont typeface="Arial" pitchFamily="34" charset="0"/>
              <a:buChar char="•"/>
            </a:pPr>
            <a:r>
              <a:rPr lang="en-US"/>
              <a:t>Click to edit Master text styles</a:t>
            </a:r>
          </a:p>
          <a:p>
            <a:pPr marL="345880" lvl="1" indent="-345880" algn="l" defTabSz="913853" rtl="0" eaLnBrk="1" latinLnBrk="0" hangingPunct="1">
              <a:lnSpc>
                <a:spcPct val="90000"/>
              </a:lnSpc>
              <a:spcBef>
                <a:spcPct val="20000"/>
              </a:spcBef>
              <a:buSzPct val="90000"/>
              <a:buFont typeface="Arial" pitchFamily="34" charset="0"/>
              <a:buChar char="•"/>
            </a:pPr>
            <a:r>
              <a:rPr lang="en-US"/>
              <a:t>Second level</a:t>
            </a:r>
          </a:p>
          <a:p>
            <a:pPr marL="345880" lvl="2" indent="-345880" algn="l" defTabSz="913853" rtl="0" eaLnBrk="1" latinLnBrk="0" hangingPunct="1">
              <a:lnSpc>
                <a:spcPct val="90000"/>
              </a:lnSpc>
              <a:spcBef>
                <a:spcPct val="20000"/>
              </a:spcBef>
              <a:buSzPct val="90000"/>
              <a:buFont typeface="Arial" pitchFamily="34" charset="0"/>
              <a:buChar char="•"/>
            </a:pPr>
            <a:r>
              <a:rPr lang="en-US"/>
              <a:t>Third level</a:t>
            </a:r>
          </a:p>
          <a:p>
            <a:pPr marL="345880" lvl="3" indent="-345880" algn="l" defTabSz="913853" rtl="0" eaLnBrk="1" latinLnBrk="0" hangingPunct="1">
              <a:lnSpc>
                <a:spcPct val="90000"/>
              </a:lnSpc>
              <a:spcBef>
                <a:spcPct val="20000"/>
              </a:spcBef>
              <a:buSzPct val="90000"/>
              <a:buFont typeface="Arial" pitchFamily="34" charset="0"/>
              <a:buChar char="•"/>
            </a:pPr>
            <a:r>
              <a:rPr lang="en-US"/>
              <a:t>Fourth level</a:t>
            </a:r>
          </a:p>
          <a:p>
            <a:pPr marL="345880" lvl="4" indent="-345880" algn="l" defTabSz="913853"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6" name="Picture 2" descr="https://opsgility.sharepoint.com/Shared%20Documents/Branding%20Logos/opscloud-black-708x19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3943" y="6462626"/>
            <a:ext cx="1227818" cy="34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586319"/>
      </p:ext>
    </p:extLst>
  </p:cSld>
  <p:clrMapOvr>
    <a:masterClrMapping/>
  </p:clrMapOvr>
  <p:transition>
    <p:fade/>
  </p:transition>
  <p:hf sldNum="0" hdr="0" ftr="0"/>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464"/>
            </a:lvl1pPr>
          </a:lstStyle>
          <a:p>
            <a:r>
              <a:rPr lang="en-US"/>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panose="020B0502040204020203" pitchFamily="34" charset="0"/>
              </a:defRPr>
            </a:lvl1pPr>
            <a:lvl2pPr marL="3174"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88" indent="-4030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60" indent="-3458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31" indent="-3363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6" name="Picture 2" descr="https://opsgility.sharepoint.com/Shared%20Documents/Branding%20Logos/opscloud-black-708x19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63943" y="6462626"/>
            <a:ext cx="1227818" cy="34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00228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50" y="1447800"/>
            <a:ext cx="11151917" cy="2382191"/>
          </a:xfrm>
        </p:spPr>
        <p:txBody>
          <a:bodyPr/>
          <a:lstStyle>
            <a:lvl1pPr marL="460113" indent="-460113">
              <a:buClr>
                <a:srgbClr val="FFFFFF"/>
              </a:buClr>
              <a:buSzPct val="70000"/>
              <a:buFontTx/>
              <a:buBlip>
                <a:blip r:embed="rId2"/>
              </a:buBlip>
              <a:defRPr sz="4000">
                <a:solidFill>
                  <a:schemeClr val="accent2"/>
                </a:solidFill>
              </a:defRPr>
            </a:lvl1pPr>
            <a:lvl2pPr marL="855184" indent="-395071">
              <a:buClr>
                <a:srgbClr val="FFFFFF"/>
              </a:buClr>
              <a:buSzPct val="70000"/>
              <a:buFontTx/>
              <a:buBlip>
                <a:blip r:embed="rId2"/>
              </a:buBlip>
              <a:defRPr sz="3200">
                <a:solidFill>
                  <a:schemeClr val="tx2"/>
                </a:solidFill>
              </a:defRPr>
            </a:lvl2pPr>
            <a:lvl3pPr marL="1258188" indent="-403003">
              <a:buClr>
                <a:srgbClr val="FFFFFF"/>
              </a:buClr>
              <a:buSzPct val="70000"/>
              <a:buFontTx/>
              <a:buBlip>
                <a:blip r:embed="rId2"/>
              </a:buBlip>
              <a:defRPr sz="2800">
                <a:solidFill>
                  <a:schemeClr val="tx2"/>
                </a:solidFill>
              </a:defRPr>
            </a:lvl3pPr>
            <a:lvl4pPr marL="1604060" indent="-345880">
              <a:buClr>
                <a:srgbClr val="FFFFFF"/>
              </a:buClr>
              <a:buSzPct val="70000"/>
              <a:buFontTx/>
              <a:buBlip>
                <a:blip r:embed="rId2"/>
              </a:buBlip>
              <a:defRPr sz="2400">
                <a:solidFill>
                  <a:schemeClr val="tx2"/>
                </a:solidFill>
              </a:defRPr>
            </a:lvl4pPr>
            <a:lvl5pPr marL="1940431" indent="-336362">
              <a:buClr>
                <a:srgbClr val="FFFFFF"/>
              </a:buClr>
              <a:buSzPct val="70000"/>
              <a:buFontTx/>
              <a:buBlip>
                <a:blip r:embed="rId2"/>
              </a:buBlip>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22849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826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6677260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dirty="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226807343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dirty="0"/>
              <a:t>Demo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dirty="0">
                <a:gradFill>
                  <a:gsLst>
                    <a:gs pos="2917">
                      <a:schemeClr val="tx1"/>
                    </a:gs>
                    <a:gs pos="30000">
                      <a:schemeClr val="tx1"/>
                    </a:gs>
                  </a:gsLst>
                  <a:lin ang="5400000" scaled="0"/>
                </a:gradFill>
              </a:rPr>
              <a:t>Demonstration</a:t>
            </a:r>
            <a:endParaRPr lang="en-US" sz="2400" dirty="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dirty="0"/>
              <a:t>Demo code</a:t>
            </a:r>
          </a:p>
        </p:txBody>
      </p:sp>
      <p:sp>
        <p:nvSpPr>
          <p:cNvPr id="10" name="Text Placeholder 9"/>
          <p:cNvSpPr>
            <a:spLocks noGrp="1"/>
          </p:cNvSpPr>
          <p:nvPr>
            <p:ph type="body" sz="quarter" idx="11" hasCustomPrompt="1"/>
          </p:nvPr>
        </p:nvSpPr>
        <p:spPr>
          <a:xfrm>
            <a:off x="467833" y="3594100"/>
            <a:ext cx="11355571"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dirty="0"/>
              <a:t>Demo description</a:t>
            </a:r>
          </a:p>
        </p:txBody>
      </p:sp>
      <p:sp>
        <p:nvSpPr>
          <p:cNvPr id="11" name="Freeform 74"/>
          <p:cNvSpPr>
            <a:spLocks noEditPoints="1"/>
          </p:cNvSpPr>
          <p:nvPr userDrawn="1"/>
        </p:nvSpPr>
        <p:spPr bwMode="auto">
          <a:xfrm>
            <a:off x="467832" y="317061"/>
            <a:ext cx="646645" cy="649310"/>
          </a:xfrm>
          <a:custGeom>
            <a:avLst/>
            <a:gdLst>
              <a:gd name="T0" fmla="*/ 404 w 411"/>
              <a:gd name="T1" fmla="*/ 0 h 413"/>
              <a:gd name="T2" fmla="*/ 7 w 411"/>
              <a:gd name="T3" fmla="*/ 0 h 413"/>
              <a:gd name="T4" fmla="*/ 0 w 411"/>
              <a:gd name="T5" fmla="*/ 7 h 413"/>
              <a:gd name="T6" fmla="*/ 0 w 411"/>
              <a:gd name="T7" fmla="*/ 338 h 413"/>
              <a:gd name="T8" fmla="*/ 7 w 411"/>
              <a:gd name="T9" fmla="*/ 345 h 413"/>
              <a:gd name="T10" fmla="*/ 68 w 411"/>
              <a:gd name="T11" fmla="*/ 345 h 413"/>
              <a:gd name="T12" fmla="*/ 133 w 411"/>
              <a:gd name="T13" fmla="*/ 411 h 413"/>
              <a:gd name="T14" fmla="*/ 138 w 411"/>
              <a:gd name="T15" fmla="*/ 413 h 413"/>
              <a:gd name="T16" fmla="*/ 141 w 411"/>
              <a:gd name="T17" fmla="*/ 413 h 413"/>
              <a:gd name="T18" fmla="*/ 145 w 411"/>
              <a:gd name="T19" fmla="*/ 406 h 413"/>
              <a:gd name="T20" fmla="*/ 145 w 411"/>
              <a:gd name="T21" fmla="*/ 345 h 413"/>
              <a:gd name="T22" fmla="*/ 404 w 411"/>
              <a:gd name="T23" fmla="*/ 345 h 413"/>
              <a:gd name="T24" fmla="*/ 411 w 411"/>
              <a:gd name="T25" fmla="*/ 338 h 413"/>
              <a:gd name="T26" fmla="*/ 411 w 411"/>
              <a:gd name="T27" fmla="*/ 7 h 413"/>
              <a:gd name="T28" fmla="*/ 404 w 411"/>
              <a:gd name="T29" fmla="*/ 0 h 413"/>
              <a:gd name="T30" fmla="*/ 396 w 411"/>
              <a:gd name="T31" fmla="*/ 330 h 413"/>
              <a:gd name="T32" fmla="*/ 138 w 411"/>
              <a:gd name="T33" fmla="*/ 330 h 413"/>
              <a:gd name="T34" fmla="*/ 130 w 411"/>
              <a:gd name="T35" fmla="*/ 338 h 413"/>
              <a:gd name="T36" fmla="*/ 130 w 411"/>
              <a:gd name="T37" fmla="*/ 388 h 413"/>
              <a:gd name="T38" fmla="*/ 77 w 411"/>
              <a:gd name="T39" fmla="*/ 333 h 413"/>
              <a:gd name="T40" fmla="*/ 71 w 411"/>
              <a:gd name="T41" fmla="*/ 330 h 413"/>
              <a:gd name="T42" fmla="*/ 15 w 411"/>
              <a:gd name="T43" fmla="*/ 330 h 413"/>
              <a:gd name="T44" fmla="*/ 15 w 411"/>
              <a:gd name="T45" fmla="*/ 15 h 413"/>
              <a:gd name="T46" fmla="*/ 396 w 411"/>
              <a:gd name="T47" fmla="*/ 15 h 413"/>
              <a:gd name="T48" fmla="*/ 396 w 411"/>
              <a:gd name="T49" fmla="*/ 33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413">
                <a:moveTo>
                  <a:pt x="404" y="0"/>
                </a:moveTo>
                <a:cubicBezTo>
                  <a:pt x="7" y="0"/>
                  <a:pt x="7" y="0"/>
                  <a:pt x="7" y="0"/>
                </a:cubicBezTo>
                <a:cubicBezTo>
                  <a:pt x="3" y="0"/>
                  <a:pt x="0" y="3"/>
                  <a:pt x="0" y="7"/>
                </a:cubicBezTo>
                <a:cubicBezTo>
                  <a:pt x="0" y="338"/>
                  <a:pt x="0" y="338"/>
                  <a:pt x="0" y="338"/>
                </a:cubicBezTo>
                <a:cubicBezTo>
                  <a:pt x="0" y="342"/>
                  <a:pt x="3" y="345"/>
                  <a:pt x="7" y="345"/>
                </a:cubicBezTo>
                <a:cubicBezTo>
                  <a:pt x="68" y="345"/>
                  <a:pt x="68" y="345"/>
                  <a:pt x="68" y="345"/>
                </a:cubicBezTo>
                <a:cubicBezTo>
                  <a:pt x="133" y="411"/>
                  <a:pt x="133" y="411"/>
                  <a:pt x="133" y="411"/>
                </a:cubicBezTo>
                <a:cubicBezTo>
                  <a:pt x="134" y="413"/>
                  <a:pt x="136" y="413"/>
                  <a:pt x="138" y="413"/>
                </a:cubicBezTo>
                <a:cubicBezTo>
                  <a:pt x="139" y="413"/>
                  <a:pt x="140" y="413"/>
                  <a:pt x="141" y="413"/>
                </a:cubicBezTo>
                <a:cubicBezTo>
                  <a:pt x="143" y="412"/>
                  <a:pt x="145" y="409"/>
                  <a:pt x="145" y="406"/>
                </a:cubicBezTo>
                <a:cubicBezTo>
                  <a:pt x="145" y="345"/>
                  <a:pt x="145" y="345"/>
                  <a:pt x="145" y="345"/>
                </a:cubicBezTo>
                <a:cubicBezTo>
                  <a:pt x="404" y="345"/>
                  <a:pt x="404" y="345"/>
                  <a:pt x="404" y="345"/>
                </a:cubicBezTo>
                <a:cubicBezTo>
                  <a:pt x="408" y="345"/>
                  <a:pt x="411" y="342"/>
                  <a:pt x="411" y="338"/>
                </a:cubicBezTo>
                <a:cubicBezTo>
                  <a:pt x="411" y="7"/>
                  <a:pt x="411" y="7"/>
                  <a:pt x="411" y="7"/>
                </a:cubicBezTo>
                <a:cubicBezTo>
                  <a:pt x="411" y="3"/>
                  <a:pt x="408" y="0"/>
                  <a:pt x="404" y="0"/>
                </a:cubicBezTo>
                <a:close/>
                <a:moveTo>
                  <a:pt x="396" y="330"/>
                </a:moveTo>
                <a:cubicBezTo>
                  <a:pt x="138" y="330"/>
                  <a:pt x="138" y="330"/>
                  <a:pt x="138" y="330"/>
                </a:cubicBezTo>
                <a:cubicBezTo>
                  <a:pt x="134" y="330"/>
                  <a:pt x="130" y="334"/>
                  <a:pt x="130" y="338"/>
                </a:cubicBezTo>
                <a:cubicBezTo>
                  <a:pt x="130" y="388"/>
                  <a:pt x="130" y="388"/>
                  <a:pt x="130" y="388"/>
                </a:cubicBezTo>
                <a:cubicBezTo>
                  <a:pt x="77" y="333"/>
                  <a:pt x="77" y="333"/>
                  <a:pt x="77" y="333"/>
                </a:cubicBezTo>
                <a:cubicBezTo>
                  <a:pt x="75" y="331"/>
                  <a:pt x="73" y="330"/>
                  <a:pt x="71" y="330"/>
                </a:cubicBezTo>
                <a:cubicBezTo>
                  <a:pt x="15" y="330"/>
                  <a:pt x="15" y="330"/>
                  <a:pt x="15" y="330"/>
                </a:cubicBezTo>
                <a:cubicBezTo>
                  <a:pt x="15" y="15"/>
                  <a:pt x="15" y="15"/>
                  <a:pt x="15" y="15"/>
                </a:cubicBezTo>
                <a:cubicBezTo>
                  <a:pt x="396" y="15"/>
                  <a:pt x="396" y="15"/>
                  <a:pt x="396" y="15"/>
                </a:cubicBezTo>
                <a:lnTo>
                  <a:pt x="396" y="3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56305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t>11-Oct-16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894845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t>11-Oct-16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242008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auto">
          <a:xfrm>
            <a:off x="5198020" y="0"/>
            <a:ext cx="699311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2065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12192000" cy="2618152"/>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00">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31845362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0.xml"/><Relationship Id="rId1" Type="http://schemas.openxmlformats.org/officeDocument/2006/relationships/slideLayout" Target="../slideLayouts/slideLayout3.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1"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theme" Target="../theme/theme17.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1.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theme" Target="../theme/theme1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5" Type="http://schemas.openxmlformats.org/officeDocument/2006/relationships/image" Target="../media/image1.png"/><Relationship Id="rId4" Type="http://schemas.openxmlformats.org/officeDocument/2006/relationships/theme" Target="../theme/theme20.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20594723"/>
      </p:ext>
    </p:extLst>
  </p:cSld>
  <p:clrMap bg1="dk1" tx1="lt1" bg2="dk2" tx2="lt2" accent1="accent1" accent2="accent2" accent3="accent3" accent4="accent4" accent5="accent5" accent6="accent6" hlink="hlink" folHlink="folHlink"/>
  <p:sldLayoutIdLst>
    <p:sldLayoutId id="2147483661" r:id="rId1"/>
    <p:sldLayoutId id="2147483662" r:id="rId2"/>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96161017"/>
      </p:ext>
    </p:extLst>
  </p:cSld>
  <p:clrMap bg1="dk1" tx1="lt1" bg2="dk2" tx2="lt2" accent1="accent1" accent2="accent2" accent3="accent3" accent4="accent4" accent5="accent5" accent6="accent6" hlink="hlink" folHlink="folHlink"/>
  <p:sldLayoutIdLst>
    <p:sldLayoutId id="2147483951" r:id="rId1"/>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58650383"/>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59123086"/>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33388151"/>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033552665"/>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1520072"/>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1754326"/>
          </a:xfrm>
          <a:prstGeom prst="rect">
            <a:avLst/>
          </a:prstGeom>
        </p:spPr>
        <p:txBody>
          <a:bodyPr vert="horz" wrap="square" lIns="146304" tIns="91440" rIns="146304" bIns="91440" rtlCol="0">
            <a:spAutoFit/>
          </a:bodyPr>
          <a:lstStyle/>
          <a:p>
            <a:pPr lvl="0"/>
            <a:r>
              <a:rPr lang="en-US" dirty="0"/>
              <a:t>Click to edit Master text styles: Main Topic 1: size 40pt</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lang="en-US" dirty="0"/>
              <a:t>Second level (Size 20pt for the subtopics)</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lang="en-US" dirty="0"/>
              <a:t>Third level (Size 20pt for the subtopics)</a:t>
            </a:r>
          </a:p>
          <a:p>
            <a:pPr lvl="4"/>
            <a:endParaRPr lang="en-US" dirty="0"/>
          </a:p>
        </p:txBody>
      </p:sp>
    </p:spTree>
    <p:extLst>
      <p:ext uri="{BB962C8B-B14F-4D97-AF65-F5344CB8AC3E}">
        <p14:creationId xmlns:p14="http://schemas.microsoft.com/office/powerpoint/2010/main" val="3414463300"/>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dirty="0"/>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4697026"/>
      </p:ext>
    </p:extLst>
  </p:cSld>
  <p:clrMap bg1="lt1" tx1="dk1" bg2="lt2" tx2="dk2" accent1="accent1" accent2="accent2" accent3="accent3" accent4="accent4" accent5="accent5" accent6="accent6" hlink="hlink" folHlink="folHlink"/>
  <p:sldLayoutIdLst>
    <p:sldLayoutId id="2147484180" r:id="rId1"/>
    <p:sldLayoutId id="2147484184" r:id="rId2"/>
    <p:sldLayoutId id="2147484254" r:id="rId3"/>
    <p:sldLayoutId id="2147484255" r:id="rId4"/>
    <p:sldLayoutId id="2147484256" r:id="rId5"/>
    <p:sldLayoutId id="2147484257" r:id="rId6"/>
    <p:sldLayoutId id="2147484258" r:id="rId7"/>
    <p:sldLayoutId id="2147484259" r:id="rId8"/>
    <p:sldLayoutId id="2147484260"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40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683507832"/>
      </p:ext>
    </p:extLst>
  </p:cSld>
  <p:clrMap bg1="dk1" tx1="lt1" bg2="dk2" tx2="lt2" accent1="accent1" accent2="accent2" accent3="accent3" accent4="accent4" accent5="accent5" accent6="accent6" hlink="hlink" folHlink="folHlink"/>
  <p:sldLayoutIdLst>
    <p:sldLayoutId id="2147484216" r:id="rId1"/>
    <p:sldLayoutId id="2147484220" r:id="rId2"/>
  </p:sldLayoutIdLst>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120838" tIns="60419" rIns="120838" bIns="604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120838" tIns="60419" rIns="120838" bIns="604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120838" tIns="60419" rIns="120838" bIns="60419" rtlCol="0" anchor="ctr"/>
          <a:lstStyle>
            <a:lvl1pPr algn="l">
              <a:defRPr sz="1568">
                <a:solidFill>
                  <a:schemeClr val="tx1">
                    <a:tint val="75000"/>
                  </a:schemeClr>
                </a:solidFill>
              </a:defRPr>
            </a:lvl1pPr>
          </a:lstStyle>
          <a:p>
            <a:endParaRPr lang="en-US">
              <a:solidFill>
                <a:srgbClr val="50505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20838" tIns="60419" rIns="120838" bIns="60419" rtlCol="0" anchor="ctr"/>
          <a:lstStyle>
            <a:lvl1pPr algn="ctr">
              <a:defRPr sz="1568">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20838" tIns="60419" rIns="120838" bIns="60419" rtlCol="0" anchor="ctr"/>
          <a:lstStyle>
            <a:lvl1pPr algn="r">
              <a:defRPr sz="1568">
                <a:solidFill>
                  <a:schemeClr val="tx1">
                    <a:tint val="75000"/>
                  </a:schemeClr>
                </a:solidFill>
              </a:defRPr>
            </a:lvl1pPr>
          </a:lstStyle>
          <a:p>
            <a:fld id="{63863B58-CBB8-49E9-BA96-0A2E095CB188}"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4236225899"/>
      </p:ext>
    </p:extLst>
  </p:cSld>
  <p:clrMap bg1="lt1" tx1="dk1" bg2="lt2" tx2="dk2" accent1="accent1" accent2="accent2" accent3="accent3" accent4="accent4" accent5="accent5" accent6="accent6" hlink="hlink" folHlink="fol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 id="2147484233" r:id="rId12"/>
    <p:sldLayoutId id="2147484234" r:id="rId13"/>
    <p:sldLayoutId id="2147484235" r:id="rId14"/>
    <p:sldLayoutId id="2147484236" r:id="rId15"/>
    <p:sldLayoutId id="2147484237" r:id="rId16"/>
    <p:sldLayoutId id="2147484238" r:id="rId17"/>
    <p:sldLayoutId id="2147484239" r:id="rId18"/>
    <p:sldLayoutId id="2147484240" r:id="rId19"/>
    <p:sldLayoutId id="2147484241" r:id="rId20"/>
    <p:sldLayoutId id="2147484242" r:id="rId21"/>
    <p:sldLayoutId id="2147484243" r:id="rId22"/>
    <p:sldLayoutId id="2147484244" r:id="rId23"/>
    <p:sldLayoutId id="2147484245" r:id="rId24"/>
    <p:sldLayoutId id="2147484246" r:id="rId25"/>
    <p:sldLayoutId id="2147484247" r:id="rId26"/>
    <p:sldLayoutId id="2147484248" r:id="rId27"/>
    <p:sldLayoutId id="2147484249" r:id="rId28"/>
    <p:sldLayoutId id="2147484250" r:id="rId29"/>
    <p:sldLayoutId id="2147484251" r:id="rId30"/>
    <p:sldLayoutId id="2147484252" r:id="rId31"/>
    <p:sldLayoutId id="2147484253" r:id="rId32"/>
  </p:sldLayoutIdLst>
  <p:hf sldNum="0" hdr="0" ftr="0"/>
  <p:txStyles>
    <p:titleStyle>
      <a:lvl1pPr algn="l" defTabSz="1184575" rtl="0" eaLnBrk="1" latinLnBrk="0" hangingPunct="1">
        <a:spcBef>
          <a:spcPct val="0"/>
        </a:spcBef>
        <a:buNone/>
        <a:defRPr sz="5294" kern="1200">
          <a:solidFill>
            <a:srgbClr val="58595B"/>
          </a:solidFill>
          <a:latin typeface="Segoe UI" panose="020B0502040204020203" pitchFamily="34" charset="0"/>
          <a:ea typeface="Segoe UI" panose="020B0502040204020203" pitchFamily="34" charset="0"/>
          <a:cs typeface="Segoe UI" panose="020B0502040204020203" pitchFamily="34" charset="0"/>
        </a:defRPr>
      </a:lvl1pPr>
    </p:titleStyle>
    <p:bodyStyle>
      <a:lvl1pPr marL="0"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1pPr>
      <a:lvl2pPr marL="592286"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2pPr>
      <a:lvl3pPr marL="1184575"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1776861"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2369149"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3257580"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6pPr>
      <a:lvl7pPr marL="3849867"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7pPr>
      <a:lvl8pPr marL="4442155"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8pPr>
      <a:lvl9pPr marL="5034441"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9pPr>
    </p:bodyStyle>
    <p:otherStyle>
      <a:defPPr>
        <a:defRPr lang="en-US"/>
      </a:defPPr>
      <a:lvl1pPr marL="0" algn="l" defTabSz="1184575" rtl="0" eaLnBrk="1" latinLnBrk="0" hangingPunct="1">
        <a:defRPr sz="2353" kern="1200">
          <a:solidFill>
            <a:schemeClr val="tx1"/>
          </a:solidFill>
          <a:latin typeface="+mn-lt"/>
          <a:ea typeface="+mn-ea"/>
          <a:cs typeface="+mn-cs"/>
        </a:defRPr>
      </a:lvl1pPr>
      <a:lvl2pPr marL="592287" algn="l" defTabSz="1184575" rtl="0" eaLnBrk="1" latinLnBrk="0" hangingPunct="1">
        <a:defRPr sz="2353" kern="1200">
          <a:solidFill>
            <a:schemeClr val="tx1"/>
          </a:solidFill>
          <a:latin typeface="+mn-lt"/>
          <a:ea typeface="+mn-ea"/>
          <a:cs typeface="+mn-cs"/>
        </a:defRPr>
      </a:lvl2pPr>
      <a:lvl3pPr marL="1184575" algn="l" defTabSz="1184575" rtl="0" eaLnBrk="1" latinLnBrk="0" hangingPunct="1">
        <a:defRPr sz="2353" kern="1200">
          <a:solidFill>
            <a:schemeClr val="tx1"/>
          </a:solidFill>
          <a:latin typeface="+mn-lt"/>
          <a:ea typeface="+mn-ea"/>
          <a:cs typeface="+mn-cs"/>
        </a:defRPr>
      </a:lvl3pPr>
      <a:lvl4pPr marL="1776861" algn="l" defTabSz="1184575" rtl="0" eaLnBrk="1" latinLnBrk="0" hangingPunct="1">
        <a:defRPr sz="2353" kern="1200">
          <a:solidFill>
            <a:schemeClr val="tx1"/>
          </a:solidFill>
          <a:latin typeface="+mn-lt"/>
          <a:ea typeface="+mn-ea"/>
          <a:cs typeface="+mn-cs"/>
        </a:defRPr>
      </a:lvl4pPr>
      <a:lvl5pPr marL="2369149" algn="l" defTabSz="1184575" rtl="0" eaLnBrk="1" latinLnBrk="0" hangingPunct="1">
        <a:defRPr sz="2353" kern="1200">
          <a:solidFill>
            <a:schemeClr val="tx1"/>
          </a:solidFill>
          <a:latin typeface="+mn-lt"/>
          <a:ea typeface="+mn-ea"/>
          <a:cs typeface="+mn-cs"/>
        </a:defRPr>
      </a:lvl5pPr>
      <a:lvl6pPr marL="2961436" algn="l" defTabSz="1184575" rtl="0" eaLnBrk="1" latinLnBrk="0" hangingPunct="1">
        <a:defRPr sz="2353" kern="1200">
          <a:solidFill>
            <a:schemeClr val="tx1"/>
          </a:solidFill>
          <a:latin typeface="+mn-lt"/>
          <a:ea typeface="+mn-ea"/>
          <a:cs typeface="+mn-cs"/>
        </a:defRPr>
      </a:lvl6pPr>
      <a:lvl7pPr marL="3553724" algn="l" defTabSz="1184575" rtl="0" eaLnBrk="1" latinLnBrk="0" hangingPunct="1">
        <a:defRPr sz="2353" kern="1200">
          <a:solidFill>
            <a:schemeClr val="tx1"/>
          </a:solidFill>
          <a:latin typeface="+mn-lt"/>
          <a:ea typeface="+mn-ea"/>
          <a:cs typeface="+mn-cs"/>
        </a:defRPr>
      </a:lvl7pPr>
      <a:lvl8pPr marL="4146011" algn="l" defTabSz="1184575" rtl="0" eaLnBrk="1" latinLnBrk="0" hangingPunct="1">
        <a:defRPr sz="2353" kern="1200">
          <a:solidFill>
            <a:schemeClr val="tx1"/>
          </a:solidFill>
          <a:latin typeface="+mn-lt"/>
          <a:ea typeface="+mn-ea"/>
          <a:cs typeface="+mn-cs"/>
        </a:defRPr>
      </a:lvl8pPr>
      <a:lvl9pPr marL="4738298" algn="l" defTabSz="1184575" rtl="0" eaLnBrk="1" latinLnBrk="0" hangingPunct="1">
        <a:defRPr sz="235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5"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924669006"/>
      </p:ext>
    </p:extLst>
  </p:cSld>
  <p:clrMap bg1="lt1" tx1="dk1" bg2="lt2" tx2="dk2" accent1="accent1" accent2="accent2" accent3="accent3" accent4="accent4" accent5="accent5" accent6="accent6" hlink="hlink" folHlink="folHlink"/>
  <p:txStyles>
    <p:titleStyle>
      <a:lvl1pPr algn="l" defTabSz="913912"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17" indent="-342717" algn="l" defTabSz="913912"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556" indent="-285597" algn="l" defTabSz="913912"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393" indent="-228479" algn="l" defTabSz="913912"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350" indent="-228479" algn="l" defTabSz="913912"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305" indent="-228479" algn="l" defTabSz="913912"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263" indent="-228479" algn="l" defTabSz="9139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19" indent="-228479" algn="l" defTabSz="9139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175" indent="-228479" algn="l" defTabSz="9139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32" indent="-228479" algn="l" defTabSz="9139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12" rtl="0" eaLnBrk="1" latinLnBrk="0" hangingPunct="1">
        <a:defRPr sz="1800" kern="1200">
          <a:solidFill>
            <a:schemeClr val="tx1"/>
          </a:solidFill>
          <a:latin typeface="+mn-lt"/>
          <a:ea typeface="+mn-ea"/>
          <a:cs typeface="+mn-cs"/>
        </a:defRPr>
      </a:lvl1pPr>
      <a:lvl2pPr marL="456956" algn="l" defTabSz="913912" rtl="0" eaLnBrk="1" latinLnBrk="0" hangingPunct="1">
        <a:defRPr sz="1800" kern="1200">
          <a:solidFill>
            <a:schemeClr val="tx1"/>
          </a:solidFill>
          <a:latin typeface="+mn-lt"/>
          <a:ea typeface="+mn-ea"/>
          <a:cs typeface="+mn-cs"/>
        </a:defRPr>
      </a:lvl2pPr>
      <a:lvl3pPr marL="913912" algn="l" defTabSz="913912" rtl="0" eaLnBrk="1" latinLnBrk="0" hangingPunct="1">
        <a:defRPr sz="1800" kern="1200">
          <a:solidFill>
            <a:schemeClr val="tx1"/>
          </a:solidFill>
          <a:latin typeface="+mn-lt"/>
          <a:ea typeface="+mn-ea"/>
          <a:cs typeface="+mn-cs"/>
        </a:defRPr>
      </a:lvl3pPr>
      <a:lvl4pPr marL="1370870" algn="l" defTabSz="913912" rtl="0" eaLnBrk="1" latinLnBrk="0" hangingPunct="1">
        <a:defRPr sz="1800" kern="1200">
          <a:solidFill>
            <a:schemeClr val="tx1"/>
          </a:solidFill>
          <a:latin typeface="+mn-lt"/>
          <a:ea typeface="+mn-ea"/>
          <a:cs typeface="+mn-cs"/>
        </a:defRPr>
      </a:lvl4pPr>
      <a:lvl5pPr marL="1827827" algn="l" defTabSz="913912" rtl="0" eaLnBrk="1" latinLnBrk="0" hangingPunct="1">
        <a:defRPr sz="1800" kern="1200">
          <a:solidFill>
            <a:schemeClr val="tx1"/>
          </a:solidFill>
          <a:latin typeface="+mn-lt"/>
          <a:ea typeface="+mn-ea"/>
          <a:cs typeface="+mn-cs"/>
        </a:defRPr>
      </a:lvl5pPr>
      <a:lvl6pPr marL="2284783" algn="l" defTabSz="913912" rtl="0" eaLnBrk="1" latinLnBrk="0" hangingPunct="1">
        <a:defRPr sz="1800" kern="1200">
          <a:solidFill>
            <a:schemeClr val="tx1"/>
          </a:solidFill>
          <a:latin typeface="+mn-lt"/>
          <a:ea typeface="+mn-ea"/>
          <a:cs typeface="+mn-cs"/>
        </a:defRPr>
      </a:lvl6pPr>
      <a:lvl7pPr marL="2741740" algn="l" defTabSz="913912" rtl="0" eaLnBrk="1" latinLnBrk="0" hangingPunct="1">
        <a:defRPr sz="1800" kern="1200">
          <a:solidFill>
            <a:schemeClr val="tx1"/>
          </a:solidFill>
          <a:latin typeface="+mn-lt"/>
          <a:ea typeface="+mn-ea"/>
          <a:cs typeface="+mn-cs"/>
        </a:defRPr>
      </a:lvl7pPr>
      <a:lvl8pPr marL="3198696" algn="l" defTabSz="913912" rtl="0" eaLnBrk="1" latinLnBrk="0" hangingPunct="1">
        <a:defRPr sz="1800" kern="1200">
          <a:solidFill>
            <a:schemeClr val="tx1"/>
          </a:solidFill>
          <a:latin typeface="+mn-lt"/>
          <a:ea typeface="+mn-ea"/>
          <a:cs typeface="+mn-cs"/>
        </a:defRPr>
      </a:lvl8pPr>
      <a:lvl9pPr marL="3655656" algn="l" defTabSz="913912"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44851256"/>
      </p:ext>
    </p:extLst>
  </p:cSld>
  <p:clrMap bg1="dk1" tx1="lt1" bg2="dk2" tx2="lt2" accent1="accent1" accent2="accent2" accent3="accent3" accent4="accent4" accent5="accent5" accent6="accent6" hlink="hlink" folHlink="folHlink"/>
  <p:sldLayoutIdLst>
    <p:sldLayoutId id="2147484262" r:id="rId1"/>
    <p:sldLayoutId id="2147484263" r:id="rId2"/>
    <p:sldLayoutId id="2147484264" r:id="rId3"/>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5390650"/>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929260"/>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67422948"/>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0200944"/>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61829028"/>
      </p:ext>
    </p:extLst>
  </p:cSld>
  <p:clrMap bg1="lt1" tx1="dk1" bg2="lt2" tx2="dk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7" y="-216"/>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543"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543"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543"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543"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069207467"/>
      </p:ext>
    </p:extLst>
  </p:cSld>
  <p:clrMap bg1="lt1" tx1="dk1" bg2="lt2" tx2="dk2" accent1="accent1" accent2="accent2" accent3="accent3" accent4="accent4" accent5="accent5" accent6="accent6" hlink="hlink" folHlink="folHlink"/>
  <p:transition>
    <p:fade/>
  </p:transition>
  <p:txStyles>
    <p:titleStyle>
      <a:lvl1pPr algn="l" defTabSz="91380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9" marR="0" indent="-335939" algn="l" defTabSz="91380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41" marR="0" indent="-236402" algn="l" defTabSz="913807"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58"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1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7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2970"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874"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778"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683"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07" rtl="0" eaLnBrk="1" latinLnBrk="0" hangingPunct="1">
        <a:defRPr sz="1763" kern="1200">
          <a:solidFill>
            <a:schemeClr val="tx1"/>
          </a:solidFill>
          <a:latin typeface="+mn-lt"/>
          <a:ea typeface="+mn-ea"/>
          <a:cs typeface="+mn-cs"/>
        </a:defRPr>
      </a:lvl1pPr>
      <a:lvl2pPr marL="456904" algn="l" defTabSz="913807" rtl="0" eaLnBrk="1" latinLnBrk="0" hangingPunct="1">
        <a:defRPr sz="1763" kern="1200">
          <a:solidFill>
            <a:schemeClr val="tx1"/>
          </a:solidFill>
          <a:latin typeface="+mn-lt"/>
          <a:ea typeface="+mn-ea"/>
          <a:cs typeface="+mn-cs"/>
        </a:defRPr>
      </a:lvl2pPr>
      <a:lvl3pPr marL="913807" algn="l" defTabSz="913807" rtl="0" eaLnBrk="1" latinLnBrk="0" hangingPunct="1">
        <a:defRPr sz="1763" kern="1200">
          <a:solidFill>
            <a:schemeClr val="tx1"/>
          </a:solidFill>
          <a:latin typeface="+mn-lt"/>
          <a:ea typeface="+mn-ea"/>
          <a:cs typeface="+mn-cs"/>
        </a:defRPr>
      </a:lvl3pPr>
      <a:lvl4pPr marL="1370711" algn="l" defTabSz="913807" rtl="0" eaLnBrk="1" latinLnBrk="0" hangingPunct="1">
        <a:defRPr sz="1763" kern="1200">
          <a:solidFill>
            <a:schemeClr val="tx1"/>
          </a:solidFill>
          <a:latin typeface="+mn-lt"/>
          <a:ea typeface="+mn-ea"/>
          <a:cs typeface="+mn-cs"/>
        </a:defRPr>
      </a:lvl4pPr>
      <a:lvl5pPr marL="1827615" algn="l" defTabSz="913807" rtl="0" eaLnBrk="1" latinLnBrk="0" hangingPunct="1">
        <a:defRPr sz="1763" kern="1200">
          <a:solidFill>
            <a:schemeClr val="tx1"/>
          </a:solidFill>
          <a:latin typeface="+mn-lt"/>
          <a:ea typeface="+mn-ea"/>
          <a:cs typeface="+mn-cs"/>
        </a:defRPr>
      </a:lvl5pPr>
      <a:lvl6pPr marL="2284519" algn="l" defTabSz="913807" rtl="0" eaLnBrk="1" latinLnBrk="0" hangingPunct="1">
        <a:defRPr sz="1763" kern="1200">
          <a:solidFill>
            <a:schemeClr val="tx1"/>
          </a:solidFill>
          <a:latin typeface="+mn-lt"/>
          <a:ea typeface="+mn-ea"/>
          <a:cs typeface="+mn-cs"/>
        </a:defRPr>
      </a:lvl6pPr>
      <a:lvl7pPr marL="2741422" algn="l" defTabSz="913807" rtl="0" eaLnBrk="1" latinLnBrk="0" hangingPunct="1">
        <a:defRPr sz="1763" kern="1200">
          <a:solidFill>
            <a:schemeClr val="tx1"/>
          </a:solidFill>
          <a:latin typeface="+mn-lt"/>
          <a:ea typeface="+mn-ea"/>
          <a:cs typeface="+mn-cs"/>
        </a:defRPr>
      </a:lvl7pPr>
      <a:lvl8pPr marL="3198326" algn="l" defTabSz="913807" rtl="0" eaLnBrk="1" latinLnBrk="0" hangingPunct="1">
        <a:defRPr sz="1763" kern="1200">
          <a:solidFill>
            <a:schemeClr val="tx1"/>
          </a:solidFill>
          <a:latin typeface="+mn-lt"/>
          <a:ea typeface="+mn-ea"/>
          <a:cs typeface="+mn-cs"/>
        </a:defRPr>
      </a:lvl8pPr>
      <a:lvl9pPr marL="3655230" algn="l" defTabSz="913807"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2"/>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458026703"/>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hyperlink" Target="http://dev.powerbi.com/apps"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integrate-idm.azurewebsites.net/#/reportcatalog/ac3a347f-a2c2-4f10-a384-272d405f319f/3/8deccf72-a6f5-435b-8317-3660ecb9d6f0"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microsoft.com/office/2007/relationships/hdphoto" Target="../media/hdphoto3.wdp"/><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image" Target="../media/image3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notesSlide" Target="../notesSlides/notesSlide28.xml"/><Relationship Id="rId16"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63.png"/><Relationship Id="rId11" Type="http://schemas.openxmlformats.org/officeDocument/2006/relationships/image" Target="../media/image67.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hyperlink" Target="https://powerbi.microsoft.com/en-us/industries/airline" TargetMode="External"/><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76.png"/><Relationship Id="rId5" Type="http://schemas.openxmlformats.org/officeDocument/2006/relationships/image" Target="../media/image73.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hyperlink" Target="https://powerbi.microsoft.com/en-us/industries/airline"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microsoft.com/office/2007/relationships/hdphoto" Target="../media/hdphoto5.wdp"/></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80.png"/><Relationship Id="rId7"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64.png"/><Relationship Id="rId4" Type="http://schemas.openxmlformats.org/officeDocument/2006/relationships/image" Target="../media/image81.png"/><Relationship Id="rId9"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watch?v=o636TorOvSQ"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hyperlink" Target="https://www.youtube.com/watch?v=9-2yJUurwcg"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8" Type="http://schemas.openxmlformats.org/officeDocument/2006/relationships/hyperlink" Target="http://blogs.msdn.com/powerbidev" TargetMode="External"/><Relationship Id="rId3" Type="http://schemas.openxmlformats.org/officeDocument/2006/relationships/hyperlink" Target="http://visuals.powerbi.com/" TargetMode="External"/><Relationship Id="rId7" Type="http://schemas.openxmlformats.org/officeDocument/2006/relationships/hyperlink" Target="http://azure.com/powerbiembedded" TargetMode="External"/><Relationship Id="rId2" Type="http://schemas.openxmlformats.org/officeDocument/2006/relationships/hyperlink" Target="http://github.com/PowerBI" TargetMode="External"/><Relationship Id="rId1" Type="http://schemas.openxmlformats.org/officeDocument/2006/relationships/slideLayout" Target="../slideLayouts/slideLayout12.xml"/><Relationship Id="rId6" Type="http://schemas.openxmlformats.org/officeDocument/2006/relationships/hyperlink" Target="http://stackoverflow.com/questions/tagged/powerbi" TargetMode="External"/><Relationship Id="rId5" Type="http://schemas.openxmlformats.org/officeDocument/2006/relationships/hyperlink" Target="http://github.com/Microsoft/PowerBI-visuals" TargetMode="External"/><Relationship Id="rId4" Type="http://schemas.openxmlformats.org/officeDocument/2006/relationships/hyperlink" Target="http://dev.powerbi.co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4" y="3366161"/>
            <a:ext cx="6277260" cy="349135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335368" y="3496767"/>
            <a:ext cx="5302489" cy="1792850"/>
          </a:xfrm>
        </p:spPr>
        <p:txBody>
          <a:bodyPr/>
          <a:lstStyle/>
          <a:p>
            <a:r>
              <a:rPr lang="en-US" dirty="0"/>
              <a:t>Cortana </a:t>
            </a:r>
            <a:br>
              <a:rPr lang="en-US" dirty="0"/>
            </a:br>
            <a:r>
              <a:rPr lang="en-US" dirty="0"/>
              <a:t>Intelligence Suite</a:t>
            </a:r>
          </a:p>
        </p:txBody>
      </p:sp>
      <p:sp>
        <p:nvSpPr>
          <p:cNvPr id="7" name="Text Placeholder 6"/>
          <p:cNvSpPr>
            <a:spLocks noGrp="1"/>
          </p:cNvSpPr>
          <p:nvPr>
            <p:ph type="body" sz="quarter" idx="14"/>
          </p:nvPr>
        </p:nvSpPr>
        <p:spPr>
          <a:xfrm>
            <a:off x="333999" y="5289598"/>
            <a:ext cx="5303857" cy="1698524"/>
          </a:xfrm>
        </p:spPr>
        <p:txBody>
          <a:bodyPr/>
          <a:lstStyle/>
          <a:p>
            <a:r>
              <a:rPr lang="en-US" dirty="0"/>
              <a:t>Transform data </a:t>
            </a:r>
            <a:br>
              <a:rPr lang="en-US" dirty="0"/>
            </a:br>
            <a:r>
              <a:rPr lang="en-US" dirty="0"/>
              <a:t>into intelligent action</a:t>
            </a:r>
          </a:p>
        </p:txBody>
      </p:sp>
      <p:sp>
        <p:nvSpPr>
          <p:cNvPr id="2" name="TextBox 1"/>
          <p:cNvSpPr txBox="1"/>
          <p:nvPr/>
        </p:nvSpPr>
        <p:spPr>
          <a:xfrm>
            <a:off x="902437" y="1613159"/>
            <a:ext cx="369345" cy="634443"/>
          </a:xfrm>
          <a:prstGeom prst="rect">
            <a:avLst/>
          </a:prstGeom>
          <a:noFill/>
        </p:spPr>
        <p:txBody>
          <a:bodyPr wrap="none" lIns="182854" tIns="146284" rIns="182854" bIns="146284" rtlCol="0">
            <a:spAutoFit/>
          </a:bodyPr>
          <a:lstStyle/>
          <a:p>
            <a:pPr defTabSz="914225">
              <a:lnSpc>
                <a:spcPct val="90000"/>
              </a:lnSpc>
              <a:spcAft>
                <a:spcPts val="600"/>
              </a:spcAft>
            </a:pPr>
            <a:endParaRPr lang="en-US" sz="2400" kern="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2320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Creating and exploring reports</a:t>
            </a:r>
            <a:endParaRPr lang="en-US" dirty="0"/>
          </a:p>
        </p:txBody>
      </p:sp>
      <p:sp>
        <p:nvSpPr>
          <p:cNvPr id="3" name="Content Placeholder 2"/>
          <p:cNvSpPr>
            <a:spLocks noGrp="1"/>
          </p:cNvSpPr>
          <p:nvPr>
            <p:ph sz="quarter" idx="10"/>
          </p:nvPr>
        </p:nvSpPr>
        <p:spPr/>
        <p:txBody>
          <a:bodyPr/>
          <a:lstStyle/>
          <a:p>
            <a:r>
              <a:rPr lang="en-AU" dirty="0"/>
              <a:t>Exploring reports</a:t>
            </a:r>
            <a:endParaRPr lang="en-US" dirty="0"/>
          </a:p>
        </p:txBody>
      </p:sp>
      <p:sp>
        <p:nvSpPr>
          <p:cNvPr id="4" name="Text Placeholder 3"/>
          <p:cNvSpPr>
            <a:spLocks noGrp="1"/>
          </p:cNvSpPr>
          <p:nvPr>
            <p:ph type="body" sz="quarter" idx="11"/>
          </p:nvPr>
        </p:nvSpPr>
        <p:spPr/>
        <p:txBody>
          <a:bodyPr>
            <a:normAutofit lnSpcReduction="10000"/>
          </a:bodyPr>
          <a:lstStyle/>
          <a:p>
            <a:r>
              <a:rPr lang="en-AU" dirty="0"/>
              <a:t>Reports are either in </a:t>
            </a:r>
            <a:r>
              <a:rPr lang="en-AU" b="1" dirty="0"/>
              <a:t>Reading View </a:t>
            </a:r>
            <a:r>
              <a:rPr lang="en-AU" dirty="0"/>
              <a:t>or </a:t>
            </a:r>
            <a:r>
              <a:rPr lang="en-AU" b="1" dirty="0"/>
              <a:t>Editing View</a:t>
            </a:r>
          </a:p>
          <a:p>
            <a:pPr lvl="1"/>
            <a:r>
              <a:rPr lang="en-AU" dirty="0"/>
              <a:t>In both views, report pages can be opened in </a:t>
            </a:r>
            <a:r>
              <a:rPr lang="en-AU" b="1" dirty="0"/>
              <a:t>Full Screen Mode</a:t>
            </a:r>
            <a:r>
              <a:rPr lang="en-AU" dirty="0"/>
              <a:t>, or individual visualizations can be popped out/in to see them zoomed in/out</a:t>
            </a:r>
          </a:p>
          <a:p>
            <a:r>
              <a:rPr lang="en-AU" dirty="0"/>
              <a:t>In Reading View:</a:t>
            </a:r>
          </a:p>
          <a:p>
            <a:pPr lvl="1"/>
            <a:r>
              <a:rPr lang="en-AU" dirty="0"/>
              <a:t>Users cannot change the report definition</a:t>
            </a:r>
          </a:p>
          <a:p>
            <a:pPr lvl="1"/>
            <a:r>
              <a:rPr lang="en-AU" dirty="0"/>
              <a:t>Users can interact by changing filters or sorting</a:t>
            </a:r>
          </a:p>
          <a:p>
            <a:pPr lvl="1"/>
            <a:r>
              <a:rPr lang="en-AU" dirty="0"/>
              <a:t>Users can highlight values in one visualization to filter other page visualizations</a:t>
            </a:r>
          </a:p>
          <a:p>
            <a:pPr lvl="1"/>
            <a:r>
              <a:rPr lang="en-AU" dirty="0"/>
              <a:t>Shared reports can only be opened in Reading View</a:t>
            </a:r>
          </a:p>
          <a:p>
            <a:r>
              <a:rPr lang="en-AU" dirty="0"/>
              <a:t>In Editing View:</a:t>
            </a:r>
          </a:p>
          <a:p>
            <a:pPr lvl="1"/>
            <a:r>
              <a:rPr lang="en-AU" dirty="0"/>
              <a:t>Users can interact, as in Reading View</a:t>
            </a:r>
          </a:p>
          <a:p>
            <a:pPr lvl="1"/>
            <a:r>
              <a:rPr lang="en-AU" dirty="0"/>
              <a:t>Users can also update the report (add/remove/reorder pages or visualizations)</a:t>
            </a:r>
          </a:p>
          <a:p>
            <a:pPr lvl="1"/>
            <a:endParaRPr lang="en-US" dirty="0"/>
          </a:p>
        </p:txBody>
      </p:sp>
    </p:spTree>
    <p:extLst>
      <p:ext uri="{BB962C8B-B14F-4D97-AF65-F5344CB8AC3E}">
        <p14:creationId xmlns:p14="http://schemas.microsoft.com/office/powerpoint/2010/main" val="313227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Assembling dashboards</a:t>
            </a:r>
            <a:endParaRPr lang="en-US" dirty="0"/>
          </a:p>
        </p:txBody>
      </p:sp>
      <p:sp>
        <p:nvSpPr>
          <p:cNvPr id="4" name="Text Placeholder 3"/>
          <p:cNvSpPr>
            <a:spLocks noGrp="1"/>
          </p:cNvSpPr>
          <p:nvPr>
            <p:ph type="body" sz="quarter" idx="11"/>
          </p:nvPr>
        </p:nvSpPr>
        <p:spPr>
          <a:xfrm>
            <a:off x="269875" y="1749425"/>
            <a:ext cx="5598361" cy="5108575"/>
          </a:xfrm>
        </p:spPr>
        <p:txBody>
          <a:bodyPr>
            <a:normAutofit/>
          </a:bodyPr>
          <a:lstStyle/>
          <a:p>
            <a:r>
              <a:rPr lang="en-AU" dirty="0"/>
              <a:t>Dashboards display tiles in a single canvas</a:t>
            </a:r>
          </a:p>
          <a:p>
            <a:pPr lvl="1"/>
            <a:r>
              <a:rPr lang="en-AU" dirty="0"/>
              <a:t>A tile is sourced by “pinning” either a report, report visualization, or a Q&amp;A response</a:t>
            </a:r>
          </a:p>
          <a:p>
            <a:pPr lvl="1"/>
            <a:r>
              <a:rPr lang="en-AU" dirty="0"/>
              <a:t>A dashboard can be based on one or more datasets</a:t>
            </a:r>
          </a:p>
          <a:p>
            <a:pPr lvl="1"/>
            <a:r>
              <a:rPr lang="en-AU" dirty="0"/>
              <a:t>Tiles can be resized and repositioned, and their titles/subtitles can be updated</a:t>
            </a:r>
          </a:p>
          <a:p>
            <a:pPr lvl="2"/>
            <a:r>
              <a:rPr lang="en-AU" dirty="0"/>
              <a:t>Tiles can be sized to 1-5 units wide/high</a:t>
            </a:r>
          </a:p>
        </p:txBody>
      </p:sp>
      <p:sp>
        <p:nvSpPr>
          <p:cNvPr id="11" name="Content Placeholder 10"/>
          <p:cNvSpPr>
            <a:spLocks noGrp="1"/>
          </p:cNvSpPr>
          <p:nvPr>
            <p:ph sz="quarter" idx="10"/>
          </p:nvPr>
        </p:nvSpPr>
        <p:spPr/>
        <p:txBody>
          <a:bodyPr/>
          <a:lstStyle/>
          <a:p>
            <a:endParaRPr lang="en-AU"/>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700" y="1749425"/>
            <a:ext cx="5167695" cy="4723273"/>
          </a:xfrm>
          <a:prstGeom prst="rect">
            <a:avLst/>
          </a:prstGeom>
        </p:spPr>
      </p:pic>
    </p:spTree>
    <p:extLst>
      <p:ext uri="{BB962C8B-B14F-4D97-AF65-F5344CB8AC3E}">
        <p14:creationId xmlns:p14="http://schemas.microsoft.com/office/powerpoint/2010/main" val="218365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Assembling dashboards</a:t>
            </a:r>
            <a:endParaRPr lang="en-US" dirty="0"/>
          </a:p>
        </p:txBody>
      </p:sp>
      <p:sp>
        <p:nvSpPr>
          <p:cNvPr id="4" name="Text Placeholder 3"/>
          <p:cNvSpPr>
            <a:spLocks noGrp="1"/>
          </p:cNvSpPr>
          <p:nvPr>
            <p:ph type="body" sz="quarter" idx="11"/>
          </p:nvPr>
        </p:nvSpPr>
        <p:spPr>
          <a:xfrm>
            <a:off x="269876" y="1749425"/>
            <a:ext cx="5266766" cy="5108575"/>
          </a:xfrm>
        </p:spPr>
        <p:txBody>
          <a:bodyPr>
            <a:normAutofit/>
          </a:bodyPr>
          <a:lstStyle/>
          <a:p>
            <a:r>
              <a:rPr lang="en-AU" dirty="0"/>
              <a:t>Tiles can be opened in </a:t>
            </a:r>
            <a:r>
              <a:rPr lang="en-AU" b="1" dirty="0"/>
              <a:t>In-Focus Mode</a:t>
            </a:r>
            <a:r>
              <a:rPr lang="en-AU" dirty="0"/>
              <a:t>, filling the dashboard space</a:t>
            </a:r>
          </a:p>
          <a:p>
            <a:pPr lvl="1"/>
            <a:r>
              <a:rPr lang="en-AU" dirty="0"/>
              <a:t>The data last updated date is displayed</a:t>
            </a:r>
          </a:p>
          <a:p>
            <a:pPr lvl="1"/>
            <a:r>
              <a:rPr lang="en-AU" dirty="0"/>
              <a:t>Not available for tiles sourced from Q&amp;A questions</a:t>
            </a:r>
          </a:p>
          <a:p>
            <a:r>
              <a:rPr lang="en-AU" dirty="0"/>
              <a:t>Data can also be exported</a:t>
            </a:r>
          </a:p>
        </p:txBody>
      </p:sp>
      <p:sp>
        <p:nvSpPr>
          <p:cNvPr id="11" name="Content Placeholder 10"/>
          <p:cNvSpPr>
            <a:spLocks noGrp="1"/>
          </p:cNvSpPr>
          <p:nvPr>
            <p:ph sz="quarter" idx="10"/>
          </p:nvPr>
        </p:nvSpPr>
        <p:spPr/>
        <p:txBody>
          <a:bodyPr/>
          <a:lstStyle/>
          <a:p>
            <a:r>
              <a:rPr lang="en-AU" dirty="0"/>
              <a:t>Continued</a:t>
            </a:r>
          </a:p>
        </p:txBody>
      </p:sp>
      <p:pic>
        <p:nvPicPr>
          <p:cNvPr id="6" name="Picture 5"/>
          <p:cNvPicPr>
            <a:picLocks noChangeAspect="1"/>
          </p:cNvPicPr>
          <p:nvPr/>
        </p:nvPicPr>
        <p:blipFill>
          <a:blip r:embed="rId3"/>
          <a:stretch>
            <a:fillRect/>
          </a:stretch>
        </p:blipFill>
        <p:spPr>
          <a:xfrm>
            <a:off x="6755502" y="1432862"/>
            <a:ext cx="5000000" cy="3495238"/>
          </a:xfrm>
          <a:prstGeom prst="rect">
            <a:avLst/>
          </a:prstGeom>
        </p:spPr>
      </p:pic>
      <p:pic>
        <p:nvPicPr>
          <p:cNvPr id="59394" name="Picture 2" descr="C:\Users\PETERM~1\AppData\Local\Temp\SNAGHTML1254a5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925" y="5180926"/>
            <a:ext cx="539115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66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Assembling dashboards</a:t>
            </a:r>
            <a:endParaRPr lang="en-US" dirty="0"/>
          </a:p>
        </p:txBody>
      </p:sp>
      <p:sp>
        <p:nvSpPr>
          <p:cNvPr id="4" name="Text Placeholder 3"/>
          <p:cNvSpPr>
            <a:spLocks noGrp="1"/>
          </p:cNvSpPr>
          <p:nvPr>
            <p:ph type="body" sz="quarter" idx="11"/>
          </p:nvPr>
        </p:nvSpPr>
        <p:spPr>
          <a:xfrm>
            <a:off x="269875" y="1749425"/>
            <a:ext cx="5558169" cy="5108575"/>
          </a:xfrm>
        </p:spPr>
        <p:txBody>
          <a:bodyPr>
            <a:normAutofit/>
          </a:bodyPr>
          <a:lstStyle/>
          <a:p>
            <a:r>
              <a:rPr lang="en-AU" dirty="0"/>
              <a:t>Additionally, widgets can be added to a dashboard, using</a:t>
            </a:r>
          </a:p>
          <a:p>
            <a:pPr lvl="1"/>
            <a:r>
              <a:rPr lang="en-AU" dirty="0"/>
              <a:t>Images</a:t>
            </a:r>
          </a:p>
          <a:p>
            <a:pPr lvl="1"/>
            <a:r>
              <a:rPr lang="en-AU" dirty="0"/>
              <a:t>Text boxes</a:t>
            </a:r>
          </a:p>
          <a:p>
            <a:pPr lvl="1"/>
            <a:r>
              <a:rPr lang="en-AU" dirty="0"/>
              <a:t>Videos</a:t>
            </a:r>
          </a:p>
          <a:p>
            <a:pPr lvl="1"/>
            <a:r>
              <a:rPr lang="en-AU" dirty="0"/>
              <a:t>Web content</a:t>
            </a:r>
          </a:p>
        </p:txBody>
      </p:sp>
      <p:sp>
        <p:nvSpPr>
          <p:cNvPr id="11" name="Content Placeholder 10"/>
          <p:cNvSpPr>
            <a:spLocks noGrp="1"/>
          </p:cNvSpPr>
          <p:nvPr>
            <p:ph sz="quarter" idx="10"/>
          </p:nvPr>
        </p:nvSpPr>
        <p:spPr/>
        <p:txBody>
          <a:bodyPr/>
          <a:lstStyle/>
          <a:p>
            <a:r>
              <a:rPr lang="en-AU" dirty="0"/>
              <a:t>Continued</a:t>
            </a:r>
          </a:p>
        </p:txBody>
      </p:sp>
      <p:pic>
        <p:nvPicPr>
          <p:cNvPr id="59394" name="Picture 2" descr="Add widget dia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160" y="1953631"/>
            <a:ext cx="5453359" cy="4309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41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Assembling dashboards</a:t>
            </a:r>
            <a:endParaRPr lang="en-US" dirty="0"/>
          </a:p>
        </p:txBody>
      </p:sp>
      <p:sp>
        <p:nvSpPr>
          <p:cNvPr id="3" name="Content Placeholder 2"/>
          <p:cNvSpPr>
            <a:spLocks noGrp="1"/>
          </p:cNvSpPr>
          <p:nvPr>
            <p:ph sz="quarter" idx="10"/>
          </p:nvPr>
        </p:nvSpPr>
        <p:spPr/>
        <p:txBody>
          <a:bodyPr/>
          <a:lstStyle/>
          <a:p>
            <a:r>
              <a:rPr lang="en-AU" dirty="0"/>
              <a:t>Continued</a:t>
            </a:r>
            <a:endParaRPr lang="en-US" dirty="0"/>
          </a:p>
        </p:txBody>
      </p:sp>
      <p:sp>
        <p:nvSpPr>
          <p:cNvPr id="4" name="Text Placeholder 3"/>
          <p:cNvSpPr>
            <a:spLocks noGrp="1"/>
          </p:cNvSpPr>
          <p:nvPr>
            <p:ph type="body" sz="quarter" idx="11"/>
          </p:nvPr>
        </p:nvSpPr>
        <p:spPr/>
        <p:txBody>
          <a:bodyPr>
            <a:normAutofit/>
          </a:bodyPr>
          <a:lstStyle/>
          <a:p>
            <a:r>
              <a:rPr lang="en-AU" dirty="0"/>
              <a:t>Dashboards enable interactivity</a:t>
            </a:r>
          </a:p>
          <a:p>
            <a:pPr lvl="1"/>
            <a:r>
              <a:rPr lang="en-AU" dirty="0"/>
              <a:t>By default, clicking on a tile will drill through to its source</a:t>
            </a:r>
          </a:p>
          <a:p>
            <a:pPr lvl="1"/>
            <a:r>
              <a:rPr lang="en-AU" dirty="0"/>
              <a:t>However, a custom link (URL) can be set to override this default behaviour</a:t>
            </a:r>
          </a:p>
          <a:p>
            <a:r>
              <a:rPr lang="en-AU" dirty="0"/>
              <a:t>Dashboard tiles can reflect live, real-time data</a:t>
            </a:r>
          </a:p>
          <a:p>
            <a:pPr lvl="1"/>
            <a:r>
              <a:rPr lang="en-AU" dirty="0"/>
              <a:t>For non real-time datasets, tile thumbnails are automatically cached every 15 minutes</a:t>
            </a:r>
          </a:p>
          <a:p>
            <a:r>
              <a:rPr lang="en-AU" dirty="0"/>
              <a:t>Dashboards can be displayed in </a:t>
            </a:r>
            <a:r>
              <a:rPr lang="en-AU" b="1" dirty="0"/>
              <a:t>Full Screen Mode</a:t>
            </a:r>
          </a:p>
          <a:p>
            <a:pPr lvl="1"/>
            <a:r>
              <a:rPr lang="en-AU" dirty="0"/>
              <a:t>Additionally, all tiles can be </a:t>
            </a:r>
            <a:br>
              <a:rPr lang="en-AU" dirty="0"/>
            </a:br>
            <a:r>
              <a:rPr lang="en-AU" dirty="0"/>
              <a:t>displayed by using Fit to Screen</a:t>
            </a:r>
          </a:p>
          <a:p>
            <a:endParaRPr lang="en-AU" dirty="0"/>
          </a:p>
        </p:txBody>
      </p:sp>
      <p:sp>
        <p:nvSpPr>
          <p:cNvPr id="5" name="TextBox 4"/>
          <p:cNvSpPr txBox="1"/>
          <p:nvPr/>
        </p:nvSpPr>
        <p:spPr>
          <a:xfrm>
            <a:off x="6189785" y="5531102"/>
            <a:ext cx="5417216" cy="1043363"/>
          </a:xfrm>
          <a:prstGeom prst="rect">
            <a:avLst/>
          </a:prstGeom>
          <a:solidFill>
            <a:schemeClr val="accent1"/>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AU" sz="1800" b="0" i="0" u="none" strike="noStrike" kern="0" cap="none" spc="0" normalizeH="0" baseline="0" noProof="0" dirty="0">
                <a:ln>
                  <a:noFill/>
                </a:ln>
                <a:gradFill>
                  <a:gsLst>
                    <a:gs pos="2917">
                      <a:schemeClr val="tx1"/>
                    </a:gs>
                    <a:gs pos="30000">
                      <a:schemeClr val="tx1"/>
                    </a:gs>
                  </a:gsLst>
                  <a:lin ang="5400000" scaled="0"/>
                </a:gradFill>
                <a:effectLst/>
                <a:uLnTx/>
                <a:uFillTx/>
              </a:rPr>
              <a:t>Note: </a:t>
            </a: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Live dashboards can be achieved with Azure Stream Analytics integration or the Power BI REST API. Both topics are covered later in this course.</a:t>
            </a:r>
          </a:p>
        </p:txBody>
      </p:sp>
    </p:spTree>
    <p:extLst>
      <p:ext uri="{BB962C8B-B14F-4D97-AF65-F5344CB8AC3E}">
        <p14:creationId xmlns:p14="http://schemas.microsoft.com/office/powerpoint/2010/main" val="2355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Exploring with Q&amp;A</a:t>
            </a:r>
          </a:p>
        </p:txBody>
      </p:sp>
      <p:pic>
        <p:nvPicPr>
          <p:cNvPr id="12" name="Content Placeholder 11"/>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05035" y="1185206"/>
            <a:ext cx="8527401" cy="564219"/>
          </a:xfrm>
        </p:spPr>
      </p:pic>
      <p:sp>
        <p:nvSpPr>
          <p:cNvPr id="4" name="Text Placeholder 3"/>
          <p:cNvSpPr>
            <a:spLocks noGrp="1"/>
          </p:cNvSpPr>
          <p:nvPr>
            <p:ph type="body" sz="quarter" idx="11"/>
          </p:nvPr>
        </p:nvSpPr>
        <p:spPr/>
        <p:txBody>
          <a:bodyPr>
            <a:normAutofit/>
          </a:bodyPr>
          <a:lstStyle/>
          <a:p>
            <a:r>
              <a:rPr lang="en-US" dirty="0"/>
              <a:t>In the dashboard canvas, use Q&amp;A to ask natural language questions</a:t>
            </a:r>
          </a:p>
          <a:p>
            <a:pPr lvl="1"/>
            <a:r>
              <a:rPr lang="en-AU" dirty="0"/>
              <a:t>The dashboard must contain at least one tile to connect to a dataset, and</a:t>
            </a:r>
            <a:endParaRPr lang="en-US" dirty="0"/>
          </a:p>
          <a:p>
            <a:pPr lvl="1"/>
            <a:r>
              <a:rPr lang="en-US" dirty="0"/>
              <a:t>Only cloud-based cached datasets are supported</a:t>
            </a:r>
          </a:p>
          <a:p>
            <a:r>
              <a:rPr lang="en-US" dirty="0"/>
              <a:t>Q&amp;A helps formulate an appropriate question</a:t>
            </a:r>
          </a:p>
          <a:p>
            <a:pPr lvl="1"/>
            <a:r>
              <a:rPr lang="en-US" dirty="0"/>
              <a:t>Q&amp;A will format your question with suggestions, auto-complete, and even spelling corrections</a:t>
            </a:r>
          </a:p>
          <a:p>
            <a:pPr lvl="1"/>
            <a:r>
              <a:rPr lang="en-US" dirty="0"/>
              <a:t>Featured questions can be added to datasets</a:t>
            </a:r>
            <a:endParaRPr lang="en-AU" dirty="0"/>
          </a:p>
          <a:p>
            <a:pPr lvl="1"/>
            <a:r>
              <a:rPr lang="en-AU" dirty="0"/>
              <a:t>Only English questions are supported</a:t>
            </a:r>
          </a:p>
          <a:p>
            <a:pPr lvl="1"/>
            <a:endParaRPr lang="en-US" dirty="0"/>
          </a:p>
        </p:txBody>
      </p:sp>
    </p:spTree>
    <p:extLst>
      <p:ext uri="{BB962C8B-B14F-4D97-AF65-F5344CB8AC3E}">
        <p14:creationId xmlns:p14="http://schemas.microsoft.com/office/powerpoint/2010/main" val="200794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Exploring with Q&amp;A</a:t>
            </a:r>
          </a:p>
        </p:txBody>
      </p:sp>
      <p:sp>
        <p:nvSpPr>
          <p:cNvPr id="4" name="Text Placeholder 3"/>
          <p:cNvSpPr>
            <a:spLocks noGrp="1"/>
          </p:cNvSpPr>
          <p:nvPr>
            <p:ph type="body" sz="quarter" idx="11"/>
          </p:nvPr>
        </p:nvSpPr>
        <p:spPr>
          <a:xfrm>
            <a:off x="269875" y="1749425"/>
            <a:ext cx="11816108" cy="5108575"/>
          </a:xfrm>
        </p:spPr>
        <p:txBody>
          <a:bodyPr>
            <a:normAutofit/>
          </a:bodyPr>
          <a:lstStyle/>
          <a:p>
            <a:r>
              <a:rPr lang="en-AU" dirty="0"/>
              <a:t>Begin by asking “Show…”</a:t>
            </a:r>
          </a:p>
          <a:p>
            <a:pPr lvl="1"/>
            <a:r>
              <a:rPr lang="en-AU" dirty="0"/>
              <a:t>For example:</a:t>
            </a:r>
          </a:p>
          <a:p>
            <a:pPr lvl="2"/>
            <a:r>
              <a:rPr lang="en-AU" dirty="0"/>
              <a:t>Show &lt;table&gt;</a:t>
            </a:r>
          </a:p>
          <a:p>
            <a:pPr lvl="2"/>
            <a:r>
              <a:rPr lang="en-AU" dirty="0"/>
              <a:t>Show &lt;aggregate function&gt;&lt;numeric column&gt;</a:t>
            </a:r>
          </a:p>
          <a:p>
            <a:pPr lvl="2"/>
            <a:r>
              <a:rPr lang="en-AU" dirty="0"/>
              <a:t>Show &lt;measure&gt; by &lt;column&gt;</a:t>
            </a:r>
          </a:p>
          <a:p>
            <a:pPr lvl="2"/>
            <a:r>
              <a:rPr lang="en-AU" dirty="0"/>
              <a:t>Show &lt;column&gt; where &lt;column&gt; is before &lt;date value&gt;</a:t>
            </a:r>
          </a:p>
          <a:p>
            <a:pPr lvl="2"/>
            <a:r>
              <a:rPr lang="en-AU" dirty="0"/>
              <a:t>Show &lt;measure&gt; where &lt;column&gt; is before &lt;date value&gt; sorted by &lt;measure&gt;</a:t>
            </a:r>
          </a:p>
          <a:p>
            <a:pPr lvl="2"/>
            <a:r>
              <a:rPr lang="en-AU" dirty="0"/>
              <a:t>Show &lt;measure&gt; where &lt;datetime column&gt; is [this | last] [year | month | hour | minute | second]</a:t>
            </a:r>
          </a:p>
          <a:p>
            <a:r>
              <a:rPr lang="en-AU" dirty="0"/>
              <a:t>Optionally, Q&amp;A responses can be:</a:t>
            </a:r>
          </a:p>
          <a:p>
            <a:pPr lvl="1"/>
            <a:r>
              <a:rPr lang="en-AU" dirty="0"/>
              <a:t>Customized by using the </a:t>
            </a:r>
            <a:r>
              <a:rPr lang="en-AU" b="1" dirty="0"/>
              <a:t>Visualizations</a:t>
            </a:r>
            <a:r>
              <a:rPr lang="en-AU" dirty="0"/>
              <a:t> or </a:t>
            </a:r>
            <a:r>
              <a:rPr lang="en-AU" b="1" dirty="0"/>
              <a:t>Fields</a:t>
            </a:r>
            <a:r>
              <a:rPr lang="en-AU" dirty="0"/>
              <a:t> pane</a:t>
            </a:r>
          </a:p>
          <a:p>
            <a:pPr lvl="1"/>
            <a:r>
              <a:rPr lang="en-AU" dirty="0"/>
              <a:t>Pinned to the dashboard</a:t>
            </a:r>
          </a:p>
          <a:p>
            <a:endParaRPr lang="en-AU" dirty="0"/>
          </a:p>
        </p:txBody>
      </p:sp>
      <p:sp>
        <p:nvSpPr>
          <p:cNvPr id="8" name="Content Placeholder 7"/>
          <p:cNvSpPr>
            <a:spLocks noGrp="1"/>
          </p:cNvSpPr>
          <p:nvPr>
            <p:ph sz="quarter" idx="10"/>
          </p:nvPr>
        </p:nvSpPr>
        <p:spPr/>
        <p:txBody>
          <a:bodyPr/>
          <a:lstStyle/>
          <a:p>
            <a:r>
              <a:rPr lang="en-AU" dirty="0"/>
              <a:t>Continued</a:t>
            </a:r>
            <a:endParaRPr lang="en-US" dirty="0"/>
          </a:p>
        </p:txBody>
      </p:sp>
    </p:spTree>
    <p:extLst>
      <p:ext uri="{BB962C8B-B14F-4D97-AF65-F5344CB8AC3E}">
        <p14:creationId xmlns:p14="http://schemas.microsoft.com/office/powerpoint/2010/main" val="123308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483742" y="2342170"/>
            <a:ext cx="6209942" cy="3827401"/>
          </a:xfrm>
          <a:prstGeom prst="rect">
            <a:avLst/>
          </a:prstGeom>
        </p:spPr>
      </p:pic>
      <p:sp>
        <p:nvSpPr>
          <p:cNvPr id="2" name="Title 1"/>
          <p:cNvSpPr>
            <a:spLocks noGrp="1"/>
          </p:cNvSpPr>
          <p:nvPr>
            <p:ph type="title"/>
          </p:nvPr>
        </p:nvSpPr>
        <p:spPr/>
        <p:txBody>
          <a:bodyPr/>
          <a:lstStyle/>
          <a:p>
            <a:r>
              <a:rPr lang="en-AU" dirty="0"/>
              <a:t>Exploring with Q&amp;A</a:t>
            </a:r>
            <a:endParaRPr lang="en-US" dirty="0"/>
          </a:p>
        </p:txBody>
      </p:sp>
      <p:sp>
        <p:nvSpPr>
          <p:cNvPr id="3" name="Content Placeholder 2"/>
          <p:cNvSpPr>
            <a:spLocks noGrp="1"/>
          </p:cNvSpPr>
          <p:nvPr>
            <p:ph sz="quarter" idx="10"/>
          </p:nvPr>
        </p:nvSpPr>
        <p:spPr/>
        <p:txBody>
          <a:bodyPr/>
          <a:lstStyle/>
          <a:p>
            <a:r>
              <a:rPr lang="en-AU" dirty="0"/>
              <a:t>Example</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983" y="1619257"/>
            <a:ext cx="5578323" cy="495343"/>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05983" y="2342171"/>
            <a:ext cx="6250060" cy="3921995"/>
          </a:xfrm>
          <a:prstGeom prst="rect">
            <a:avLst/>
          </a:prstGeom>
        </p:spPr>
      </p:pic>
      <p:pic>
        <p:nvPicPr>
          <p:cNvPr id="8" name="Picture 7"/>
          <p:cNvPicPr>
            <a:picLocks noChangeAspect="1"/>
          </p:cNvPicPr>
          <p:nvPr/>
        </p:nvPicPr>
        <p:blipFill>
          <a:blip r:embed="rId6"/>
          <a:stretch>
            <a:fillRect/>
          </a:stretch>
        </p:blipFill>
        <p:spPr>
          <a:xfrm>
            <a:off x="7719302" y="1337469"/>
            <a:ext cx="4027094" cy="5076170"/>
          </a:xfrm>
          <a:prstGeom prst="rect">
            <a:avLst/>
          </a:prstGeom>
        </p:spPr>
      </p:pic>
      <p:pic>
        <p:nvPicPr>
          <p:cNvPr id="9" name="Picture 8"/>
          <p:cNvPicPr>
            <a:picLocks noChangeAspect="1"/>
          </p:cNvPicPr>
          <p:nvPr/>
        </p:nvPicPr>
        <p:blipFill>
          <a:blip r:embed="rId7"/>
          <a:stretch>
            <a:fillRect/>
          </a:stretch>
        </p:blipFill>
        <p:spPr>
          <a:xfrm>
            <a:off x="7719301" y="1866928"/>
            <a:ext cx="2055319" cy="1140590"/>
          </a:xfrm>
          <a:prstGeom prst="rect">
            <a:avLst/>
          </a:prstGeom>
        </p:spPr>
      </p:pic>
      <p:pic>
        <p:nvPicPr>
          <p:cNvPr id="10" name="Picture 9"/>
          <p:cNvPicPr>
            <a:picLocks noChangeAspect="1"/>
          </p:cNvPicPr>
          <p:nvPr/>
        </p:nvPicPr>
        <p:blipFill>
          <a:blip r:embed="rId8"/>
          <a:stretch>
            <a:fillRect/>
          </a:stretch>
        </p:blipFill>
        <p:spPr>
          <a:xfrm>
            <a:off x="454187" y="2311776"/>
            <a:ext cx="6090950" cy="3909207"/>
          </a:xfrm>
          <a:prstGeom prst="rect">
            <a:avLst/>
          </a:prstGeom>
        </p:spPr>
      </p:pic>
      <p:sp>
        <p:nvSpPr>
          <p:cNvPr id="11" name="Rectangle 10"/>
          <p:cNvSpPr/>
          <p:nvPr/>
        </p:nvSpPr>
        <p:spPr bwMode="auto">
          <a:xfrm>
            <a:off x="2890345" y="1681656"/>
            <a:ext cx="987972" cy="1747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Rectangle 13"/>
          <p:cNvSpPr/>
          <p:nvPr/>
        </p:nvSpPr>
        <p:spPr bwMode="auto">
          <a:xfrm>
            <a:off x="2643354" y="1906710"/>
            <a:ext cx="987972" cy="1336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240" y="6362186"/>
            <a:ext cx="1585097" cy="259102"/>
          </a:xfrm>
          <a:prstGeom prst="rect">
            <a:avLst/>
          </a:prstGeom>
        </p:spPr>
      </p:pic>
      <p:sp>
        <p:nvSpPr>
          <p:cNvPr id="17" name="Rectangle 16"/>
          <p:cNvSpPr/>
          <p:nvPr/>
        </p:nvSpPr>
        <p:spPr bwMode="auto">
          <a:xfrm>
            <a:off x="5391807" y="1598237"/>
            <a:ext cx="315310" cy="31531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295116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ntr" presetSubtype="0" fill="hold" nodeType="with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Describing additional capabilities</a:t>
            </a:r>
          </a:p>
        </p:txBody>
      </p:sp>
      <p:sp>
        <p:nvSpPr>
          <p:cNvPr id="3" name="Content Placeholder 2"/>
          <p:cNvSpPr>
            <a:spLocks noGrp="1"/>
          </p:cNvSpPr>
          <p:nvPr>
            <p:ph sz="quarter" idx="10"/>
          </p:nvPr>
        </p:nvSpPr>
        <p:spPr/>
        <p:txBody>
          <a:bodyPr/>
          <a:lstStyle/>
          <a:p>
            <a:endParaRPr lang="en-AU"/>
          </a:p>
        </p:txBody>
      </p:sp>
      <p:sp>
        <p:nvSpPr>
          <p:cNvPr id="4" name="Text Placeholder 3"/>
          <p:cNvSpPr>
            <a:spLocks noGrp="1"/>
          </p:cNvSpPr>
          <p:nvPr>
            <p:ph type="body" sz="quarter" idx="11"/>
          </p:nvPr>
        </p:nvSpPr>
        <p:spPr/>
        <p:txBody>
          <a:bodyPr/>
          <a:lstStyle/>
          <a:p>
            <a:r>
              <a:rPr lang="en-AU" dirty="0"/>
              <a:t>Additional capabilities:</a:t>
            </a:r>
          </a:p>
          <a:p>
            <a:pPr lvl="1"/>
            <a:r>
              <a:rPr lang="en-AU" dirty="0"/>
              <a:t>Pinning SQL Server Reporting Services reports (Preview)</a:t>
            </a:r>
          </a:p>
          <a:p>
            <a:pPr lvl="1"/>
            <a:r>
              <a:rPr lang="en-AU" dirty="0"/>
              <a:t>Pinning Excel ranges</a:t>
            </a:r>
          </a:p>
          <a:p>
            <a:pPr lvl="1"/>
            <a:r>
              <a:rPr lang="en-AU" dirty="0"/>
              <a:t>Pinning snapshots of Excel elements (Preview)</a:t>
            </a:r>
          </a:p>
          <a:p>
            <a:pPr lvl="1"/>
            <a:endParaRPr lang="en-AU" dirty="0"/>
          </a:p>
        </p:txBody>
      </p:sp>
    </p:spTree>
    <p:extLst>
      <p:ext uri="{BB962C8B-B14F-4D97-AF65-F5344CB8AC3E}">
        <p14:creationId xmlns:p14="http://schemas.microsoft.com/office/powerpoint/2010/main" val="349680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Describing additional capabilities</a:t>
            </a:r>
          </a:p>
        </p:txBody>
      </p:sp>
      <p:sp>
        <p:nvSpPr>
          <p:cNvPr id="3" name="Content Placeholder 2"/>
          <p:cNvSpPr>
            <a:spLocks noGrp="1"/>
          </p:cNvSpPr>
          <p:nvPr>
            <p:ph sz="quarter" idx="10"/>
          </p:nvPr>
        </p:nvSpPr>
        <p:spPr/>
        <p:txBody>
          <a:bodyPr/>
          <a:lstStyle/>
          <a:p>
            <a:r>
              <a:rPr lang="en-AU" dirty="0"/>
              <a:t>Pinning SQL Server Reporting Services reports (Preview)</a:t>
            </a:r>
          </a:p>
        </p:txBody>
      </p:sp>
      <p:sp>
        <p:nvSpPr>
          <p:cNvPr id="4" name="Text Placeholder 3"/>
          <p:cNvSpPr>
            <a:spLocks noGrp="1"/>
          </p:cNvSpPr>
          <p:nvPr>
            <p:ph type="body" sz="quarter" idx="11"/>
          </p:nvPr>
        </p:nvSpPr>
        <p:spPr/>
        <p:txBody>
          <a:bodyPr>
            <a:normAutofit/>
          </a:bodyPr>
          <a:lstStyle/>
          <a:p>
            <a:r>
              <a:rPr lang="en-AU" dirty="0"/>
              <a:t>Visuals from existing, on-premises Reporting Services reports, can be pinned to Power BI dashboards</a:t>
            </a:r>
          </a:p>
          <a:p>
            <a:pPr lvl="1"/>
            <a:r>
              <a:rPr lang="en-AU" dirty="0"/>
              <a:t>To setup, use Reporting Services Configuration Manager to register the report server with Power BI</a:t>
            </a:r>
          </a:p>
          <a:p>
            <a:pPr lvl="1"/>
            <a:r>
              <a:rPr lang="en-AU" dirty="0"/>
              <a:t>To pin visuals, use Report Manager to select a visual and to also configure the frequency of updates (hourly or daily)</a:t>
            </a:r>
          </a:p>
          <a:p>
            <a:pPr lvl="1"/>
            <a:r>
              <a:rPr lang="en-AU" dirty="0"/>
              <a:t>Updates are achieved by using a Reporting Services subscription</a:t>
            </a:r>
          </a:p>
          <a:p>
            <a:pPr lvl="1"/>
            <a:r>
              <a:rPr lang="en-AU" dirty="0"/>
              <a:t>Available in preview, since SQL Server 2016 CTP 3.0</a:t>
            </a:r>
          </a:p>
        </p:txBody>
      </p:sp>
    </p:spTree>
    <p:extLst>
      <p:ext uri="{BB962C8B-B14F-4D97-AF65-F5344CB8AC3E}">
        <p14:creationId xmlns:p14="http://schemas.microsoft.com/office/powerpoint/2010/main" val="22179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75087"/>
            <a:ext cx="11653523" cy="924342"/>
          </a:xfrm>
        </p:spPr>
        <p:txBody>
          <a:bodyPr/>
          <a:lstStyle/>
          <a:p>
            <a:r>
              <a:rPr lang="en-US" sz="4313" dirty="0"/>
              <a:t>Azure PPE Technical Training</a:t>
            </a:r>
          </a:p>
        </p:txBody>
      </p:sp>
      <p:sp>
        <p:nvSpPr>
          <p:cNvPr id="10" name="Rectangle 9"/>
          <p:cNvSpPr/>
          <p:nvPr/>
        </p:nvSpPr>
        <p:spPr>
          <a:xfrm>
            <a:off x="539703" y="5097865"/>
            <a:ext cx="11181951" cy="331899"/>
          </a:xfrm>
          <a:prstGeom prst="rect">
            <a:avLst/>
          </a:prstGeom>
        </p:spPr>
        <p:txBody>
          <a:bodyPr wrap="square">
            <a:spAutoFit/>
          </a:bodyPr>
          <a:lstStyle/>
          <a:p>
            <a:pPr defTabSz="896386"/>
            <a:r>
              <a:rPr lang="en-US" sz="1568" u="sng" kern="0" dirty="0">
                <a:solidFill>
                  <a:sysClr val="windowText" lastClr="000000"/>
                </a:solidFill>
                <a:latin typeface="Segoe UI" panose="020B0502040204020203" pitchFamily="34" charset="0"/>
                <a:cs typeface="Segoe UI" panose="020B0502040204020203" pitchFamily="34" charset="0"/>
              </a:rPr>
              <a:t>Audience: Architects, Data Scientists and Developers</a:t>
            </a:r>
          </a:p>
        </p:txBody>
      </p:sp>
      <p:graphicFrame>
        <p:nvGraphicFramePr>
          <p:cNvPr id="7" name="Table 6"/>
          <p:cNvGraphicFramePr>
            <a:graphicFrameLocks noGrp="1"/>
          </p:cNvGraphicFramePr>
          <p:nvPr>
            <p:extLst>
              <p:ext uri="{D42A27DB-BD31-4B8C-83A1-F6EECF244321}">
                <p14:modId xmlns:p14="http://schemas.microsoft.com/office/powerpoint/2010/main" val="116443570"/>
              </p:ext>
            </p:extLst>
          </p:nvPr>
        </p:nvGraphicFramePr>
        <p:xfrm>
          <a:off x="516705" y="1277605"/>
          <a:ext cx="11181951" cy="3320485"/>
        </p:xfrm>
        <a:graphic>
          <a:graphicData uri="http://schemas.openxmlformats.org/drawingml/2006/table">
            <a:tbl>
              <a:tblPr firstRow="1" bandCol="1">
                <a:tableStyleId>{21E4AEA4-8DFA-4A89-87EB-49C32662AFE0}</a:tableStyleId>
              </a:tblPr>
              <a:tblGrid>
                <a:gridCol w="8627106">
                  <a:extLst>
                    <a:ext uri="{9D8B030D-6E8A-4147-A177-3AD203B41FA5}">
                      <a16:colId xmlns:a16="http://schemas.microsoft.com/office/drawing/2014/main" val="20000"/>
                    </a:ext>
                  </a:extLst>
                </a:gridCol>
                <a:gridCol w="2554845">
                  <a:extLst>
                    <a:ext uri="{9D8B030D-6E8A-4147-A177-3AD203B41FA5}">
                      <a16:colId xmlns:a16="http://schemas.microsoft.com/office/drawing/2014/main" val="20001"/>
                    </a:ext>
                  </a:extLst>
                </a:gridCol>
              </a:tblGrid>
              <a:tr h="474355">
                <a:tc>
                  <a:txBody>
                    <a:bodyPr/>
                    <a:lstStyle/>
                    <a:p>
                      <a:pPr algn="l"/>
                      <a:r>
                        <a:rPr lang="en-US" sz="2400" b="0" dirty="0">
                          <a:solidFill>
                            <a:schemeClr val="tx1"/>
                          </a:solidFill>
                          <a:latin typeface="Segoe UI" pitchFamily="34" charset="0"/>
                          <a:ea typeface="Segoe UI" pitchFamily="34" charset="0"/>
                          <a:cs typeface="Segoe UI" pitchFamily="34" charset="0"/>
                        </a:rPr>
                        <a:t>Module 1 – Introducing</a:t>
                      </a:r>
                      <a:r>
                        <a:rPr lang="en-US" sz="2400" b="0" baseline="0" dirty="0">
                          <a:solidFill>
                            <a:schemeClr val="tx1"/>
                          </a:solidFill>
                          <a:latin typeface="Segoe UI" pitchFamily="34" charset="0"/>
                          <a:ea typeface="Segoe UI" pitchFamily="34" charset="0"/>
                          <a:cs typeface="Segoe UI" pitchFamily="34" charset="0"/>
                        </a:rPr>
                        <a:t> Cortana Intelligence Suite</a:t>
                      </a:r>
                      <a:endParaRPr lang="en-US" sz="2400" b="0" dirty="0">
                        <a:solidFill>
                          <a:schemeClr val="tx1"/>
                        </a:solidFill>
                        <a:latin typeface="Segoe UI" pitchFamily="34" charset="0"/>
                        <a:ea typeface="Segoe UI" pitchFamily="34" charset="0"/>
                        <a:cs typeface="Segoe UI" pitchFamily="34" charset="0"/>
                      </a:endParaRPr>
                    </a:p>
                  </a:txBody>
                  <a:tcPr marL="91464" marR="91464"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algn="ctr"/>
                      <a:r>
                        <a:rPr lang="en-US" sz="2400" b="0" dirty="0">
                          <a:solidFill>
                            <a:srgbClr val="5F5F5F"/>
                          </a:solidFill>
                          <a:latin typeface="Segoe UI" pitchFamily="34" charset="0"/>
                          <a:ea typeface="Segoe UI" pitchFamily="34" charset="0"/>
                          <a:cs typeface="Segoe UI" pitchFamily="34" charset="0"/>
                        </a:rPr>
                        <a:t>Day 1</a:t>
                      </a:r>
                    </a:p>
                  </a:txBody>
                  <a:tcPr marL="91464" marR="91464" marT="45713" marB="45713"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474355">
                <a:tc>
                  <a:txBody>
                    <a:bodyPr/>
                    <a:lstStyle/>
                    <a:p>
                      <a:pPr algn="l"/>
                      <a:r>
                        <a:rPr lang="en-US" sz="2400" b="0" dirty="0">
                          <a:solidFill>
                            <a:schemeClr val="tx1"/>
                          </a:solidFill>
                          <a:latin typeface="Segoe UI" pitchFamily="34" charset="0"/>
                          <a:ea typeface="Segoe UI" pitchFamily="34" charset="0"/>
                          <a:cs typeface="Segoe UI" pitchFamily="34" charset="0"/>
                        </a:rPr>
                        <a:t>Module 2 – Information Management</a:t>
                      </a:r>
                    </a:p>
                  </a:txBody>
                  <a:tcPr marL="91464" marR="91464"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vMerge="1">
                  <a:txBody>
                    <a:bodyPr/>
                    <a:lstStyle/>
                    <a:p>
                      <a:pPr algn="ctr"/>
                      <a:endParaRPr lang="en-US" sz="24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1"/>
                  </a:ext>
                </a:extLst>
              </a:tr>
              <a:tr h="474355">
                <a:tc>
                  <a:txBody>
                    <a:bodyPr/>
                    <a:lstStyle/>
                    <a:p>
                      <a:pPr marL="0" marR="0" indent="0" algn="l" defTabSz="1208380" rtl="0" eaLnBrk="1" fontAlgn="auto" latinLnBrk="0" hangingPunct="1">
                        <a:lnSpc>
                          <a:spcPct val="100000"/>
                        </a:lnSpc>
                        <a:spcBef>
                          <a:spcPts val="0"/>
                        </a:spcBef>
                        <a:spcAft>
                          <a:spcPts val="0"/>
                        </a:spcAft>
                        <a:buClrTx/>
                        <a:buSzTx/>
                        <a:buFontTx/>
                        <a:buNone/>
                        <a:tabLst/>
                        <a:defRPr/>
                      </a:pPr>
                      <a:r>
                        <a:rPr lang="en-US" sz="2400" b="0" dirty="0">
                          <a:solidFill>
                            <a:srgbClr val="5F5F5F"/>
                          </a:solidFill>
                          <a:latin typeface="Segoe UI" pitchFamily="34" charset="0"/>
                          <a:ea typeface="Segoe UI" pitchFamily="34" charset="0"/>
                          <a:cs typeface="Segoe UI" pitchFamily="34" charset="0"/>
                        </a:rPr>
                        <a:t>Module </a:t>
                      </a:r>
                      <a:r>
                        <a:rPr lang="en-US" sz="2400" b="0" baseline="0" dirty="0">
                          <a:solidFill>
                            <a:srgbClr val="5F5F5F"/>
                          </a:solidFill>
                          <a:latin typeface="Segoe UI" pitchFamily="34" charset="0"/>
                          <a:ea typeface="Segoe UI" pitchFamily="34" charset="0"/>
                          <a:cs typeface="Segoe UI" pitchFamily="34" charset="0"/>
                        </a:rPr>
                        <a:t>3 – Big Data Stores</a:t>
                      </a:r>
                      <a:endParaRPr lang="en-US" sz="2400" dirty="0">
                        <a:solidFill>
                          <a:srgbClr val="5F5F5F"/>
                        </a:solidFill>
                        <a:latin typeface="Segoe UI" pitchFamily="34" charset="0"/>
                        <a:ea typeface="Segoe UI" pitchFamily="34" charset="0"/>
                        <a:cs typeface="Segoe UI" pitchFamily="34" charset="0"/>
                      </a:endParaRPr>
                    </a:p>
                  </a:txBody>
                  <a:tcPr marL="91464" marR="91464"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algn="ctr"/>
                      <a:r>
                        <a:rPr lang="en-US" sz="2400" dirty="0">
                          <a:solidFill>
                            <a:srgbClr val="5F5F5F"/>
                          </a:solidFill>
                          <a:latin typeface="Segoe UI" pitchFamily="34" charset="0"/>
                          <a:ea typeface="Segoe UI" pitchFamily="34" charset="0"/>
                          <a:cs typeface="Segoe UI" pitchFamily="34" charset="0"/>
                        </a:rPr>
                        <a:t>Day 2</a:t>
                      </a:r>
                    </a:p>
                  </a:txBody>
                  <a:tcPr marL="91464" marR="91464" marT="45713" marB="45713"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474355">
                <a:tc>
                  <a:txBody>
                    <a:bodyPr/>
                    <a:lstStyle/>
                    <a:p>
                      <a:pPr marL="0" marR="0" indent="0" algn="l" defTabSz="1208380" rtl="0" eaLnBrk="1" fontAlgn="auto" latinLnBrk="0" hangingPunct="1">
                        <a:lnSpc>
                          <a:spcPct val="100000"/>
                        </a:lnSpc>
                        <a:spcBef>
                          <a:spcPts val="0"/>
                        </a:spcBef>
                        <a:spcAft>
                          <a:spcPts val="0"/>
                        </a:spcAft>
                        <a:buClrTx/>
                        <a:buSzTx/>
                        <a:buFontTx/>
                        <a:buNone/>
                        <a:tabLst/>
                        <a:defRPr/>
                      </a:pPr>
                      <a:r>
                        <a:rPr lang="en-US" sz="2400" dirty="0">
                          <a:solidFill>
                            <a:srgbClr val="5F5F5F"/>
                          </a:solidFill>
                          <a:latin typeface="Segoe UI" pitchFamily="34" charset="0"/>
                          <a:ea typeface="Segoe UI" pitchFamily="34" charset="0"/>
                          <a:cs typeface="Segoe UI" pitchFamily="34" charset="0"/>
                        </a:rPr>
                        <a:t>Module 4</a:t>
                      </a:r>
                      <a:r>
                        <a:rPr lang="en-US" sz="2400" baseline="0" dirty="0">
                          <a:solidFill>
                            <a:srgbClr val="5F5F5F"/>
                          </a:solidFill>
                          <a:latin typeface="Segoe UI" pitchFamily="34" charset="0"/>
                          <a:ea typeface="Segoe UI" pitchFamily="34" charset="0"/>
                          <a:cs typeface="Segoe UI" pitchFamily="34" charset="0"/>
                        </a:rPr>
                        <a:t> </a:t>
                      </a:r>
                      <a:r>
                        <a:rPr lang="en-US" sz="2400" b="0" baseline="0" dirty="0">
                          <a:solidFill>
                            <a:srgbClr val="5F5F5F"/>
                          </a:solidFill>
                          <a:latin typeface="Segoe UI" pitchFamily="34" charset="0"/>
                          <a:ea typeface="Segoe UI" pitchFamily="34" charset="0"/>
                          <a:cs typeface="Segoe UI" pitchFamily="34" charset="0"/>
                        </a:rPr>
                        <a:t>– Machine Learning and Analytics Part 1</a:t>
                      </a:r>
                    </a:p>
                  </a:txBody>
                  <a:tcPr marL="91464" marR="91464"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24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74355">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2400" b="0" u="none" strike="noStrike" kern="1200" dirty="0">
                          <a:solidFill>
                            <a:schemeClr val="tx1"/>
                          </a:solidFill>
                          <a:latin typeface="Segoe UI" pitchFamily="34" charset="0"/>
                          <a:ea typeface="Segoe UI" pitchFamily="34" charset="0"/>
                          <a:cs typeface="Segoe UI" pitchFamily="34" charset="0"/>
                        </a:rPr>
                        <a:t>Module</a:t>
                      </a:r>
                      <a:r>
                        <a:rPr lang="en-US" sz="2400" b="0" u="none" strike="noStrike" kern="1200" baseline="0" dirty="0">
                          <a:solidFill>
                            <a:schemeClr val="tx1"/>
                          </a:solidFill>
                          <a:latin typeface="Segoe UI" pitchFamily="34" charset="0"/>
                          <a:ea typeface="Segoe UI" pitchFamily="34" charset="0"/>
                          <a:cs typeface="Segoe UI" pitchFamily="34" charset="0"/>
                        </a:rPr>
                        <a:t> 5 – </a:t>
                      </a:r>
                      <a:r>
                        <a:rPr lang="en-US" sz="2400" b="0" kern="1200" baseline="0" dirty="0">
                          <a:solidFill>
                            <a:srgbClr val="5F5F5F"/>
                          </a:solidFill>
                          <a:latin typeface="Segoe UI" pitchFamily="34" charset="0"/>
                          <a:ea typeface="Segoe UI" pitchFamily="34" charset="0"/>
                          <a:cs typeface="Segoe UI" pitchFamily="34" charset="0"/>
                        </a:rPr>
                        <a:t>Machine Learning and Analytics Part 2</a:t>
                      </a:r>
                    </a:p>
                  </a:txBody>
                  <a:tcPr marL="91464" marR="91464"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l" defTabSz="914363" rtl="0" eaLnBrk="1" latinLnBrk="0" hangingPunct="1"/>
                      <a:r>
                        <a:rPr lang="en-US" sz="2400" b="0" u="none" strike="noStrike" kern="1200" dirty="0">
                          <a:solidFill>
                            <a:srgbClr val="5F5F5F"/>
                          </a:solidFill>
                          <a:latin typeface="Segoe UI" pitchFamily="34" charset="0"/>
                          <a:ea typeface="Segoe UI" pitchFamily="34" charset="0"/>
                          <a:cs typeface="Segoe UI" pitchFamily="34" charset="0"/>
                        </a:rPr>
                        <a:t>Day 3</a:t>
                      </a:r>
                    </a:p>
                  </a:txBody>
                  <a:tcPr marL="91464" marR="91464" marT="45713" marB="45713"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474355">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u="none" strike="noStrike" kern="1200" dirty="0">
                          <a:solidFill>
                            <a:srgbClr val="5F5F5F"/>
                          </a:solidFill>
                          <a:latin typeface="Segoe UI" pitchFamily="34" charset="0"/>
                          <a:ea typeface="Segoe UI" pitchFamily="34" charset="0"/>
                          <a:cs typeface="Segoe UI" pitchFamily="34" charset="0"/>
                        </a:rPr>
                        <a:t>Module 6</a:t>
                      </a:r>
                      <a:r>
                        <a:rPr lang="en-US" sz="2400" b="0" u="none" strike="noStrike" kern="1200" baseline="0" dirty="0">
                          <a:solidFill>
                            <a:srgbClr val="5F5F5F"/>
                          </a:solidFill>
                          <a:latin typeface="Segoe UI" pitchFamily="34" charset="0"/>
                          <a:ea typeface="Segoe UI" pitchFamily="34" charset="0"/>
                          <a:cs typeface="Segoe UI" pitchFamily="34" charset="0"/>
                        </a:rPr>
                        <a:t> – </a:t>
                      </a:r>
                      <a:r>
                        <a:rPr lang="en-US" sz="2400" b="0" u="none" strike="noStrike" kern="1200" dirty="0">
                          <a:solidFill>
                            <a:srgbClr val="5F5F5F"/>
                          </a:solidFill>
                          <a:latin typeface="Segoe UI" pitchFamily="34" charset="0"/>
                          <a:ea typeface="Segoe UI" pitchFamily="34" charset="0"/>
                          <a:cs typeface="Segoe UI" pitchFamily="34" charset="0"/>
                        </a:rPr>
                        <a:t>Cognitive Services</a:t>
                      </a:r>
                    </a:p>
                  </a:txBody>
                  <a:tcPr marL="91464" marR="91464"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algn="l" defTabSz="914363" rtl="0" eaLnBrk="1" latinLnBrk="0" hangingPunct="1"/>
                      <a:endParaRPr lang="en-US" sz="2400" b="0" u="none" strike="noStrike" kern="12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474355">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1" u="none" strike="noStrike" kern="1200" dirty="0">
                          <a:solidFill>
                            <a:srgbClr val="5F5F5F"/>
                          </a:solidFill>
                          <a:latin typeface="Segoe UI" pitchFamily="34" charset="0"/>
                          <a:ea typeface="Segoe UI" pitchFamily="34" charset="0"/>
                          <a:cs typeface="Segoe UI" pitchFamily="34" charset="0"/>
                        </a:rPr>
                        <a:t>Module 7 – Power BI and Power</a:t>
                      </a:r>
                      <a:r>
                        <a:rPr lang="en-US" sz="2400" b="1" u="none" strike="noStrike" kern="1200" baseline="0" dirty="0">
                          <a:solidFill>
                            <a:srgbClr val="5F5F5F"/>
                          </a:solidFill>
                          <a:latin typeface="Segoe UI" pitchFamily="34" charset="0"/>
                          <a:ea typeface="Segoe UI" pitchFamily="34" charset="0"/>
                          <a:cs typeface="Segoe UI" pitchFamily="34" charset="0"/>
                        </a:rPr>
                        <a:t> BI Embedded</a:t>
                      </a:r>
                      <a:endParaRPr lang="en-US" sz="2400" b="1" u="none" strike="noStrike" kern="1200" dirty="0">
                        <a:solidFill>
                          <a:srgbClr val="5F5F5F"/>
                        </a:solidFill>
                        <a:latin typeface="Segoe UI" pitchFamily="34" charset="0"/>
                        <a:ea typeface="Segoe UI" pitchFamily="34" charset="0"/>
                        <a:cs typeface="Segoe UI" pitchFamily="34" charset="0"/>
                      </a:endParaRPr>
                    </a:p>
                  </a:txBody>
                  <a:tcPr marL="91464" marR="91464"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r>
                        <a:rPr lang="en-US" sz="2400" b="1" u="none" strike="noStrike" kern="1200" dirty="0">
                          <a:solidFill>
                            <a:srgbClr val="5F5F5F"/>
                          </a:solidFill>
                          <a:latin typeface="Segoe UI" pitchFamily="34" charset="0"/>
                          <a:ea typeface="Segoe UI" pitchFamily="34" charset="0"/>
                          <a:cs typeface="Segoe UI" pitchFamily="34" charset="0"/>
                        </a:rPr>
                        <a:t>Day 4</a:t>
                      </a:r>
                    </a:p>
                  </a:txBody>
                  <a:tcPr marL="91464" marR="91464" marT="45713" marB="45713"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10892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Describing additional capabilities</a:t>
            </a:r>
          </a:p>
        </p:txBody>
      </p:sp>
      <p:sp>
        <p:nvSpPr>
          <p:cNvPr id="3" name="Content Placeholder 2"/>
          <p:cNvSpPr>
            <a:spLocks noGrp="1"/>
          </p:cNvSpPr>
          <p:nvPr>
            <p:ph sz="quarter" idx="10"/>
          </p:nvPr>
        </p:nvSpPr>
        <p:spPr/>
        <p:txBody>
          <a:bodyPr/>
          <a:lstStyle/>
          <a:p>
            <a:r>
              <a:rPr lang="en-AU" dirty="0"/>
              <a:t>Pinning Excel ranges</a:t>
            </a:r>
          </a:p>
        </p:txBody>
      </p:sp>
      <p:sp>
        <p:nvSpPr>
          <p:cNvPr id="4" name="Text Placeholder 3"/>
          <p:cNvSpPr>
            <a:spLocks noGrp="1"/>
          </p:cNvSpPr>
          <p:nvPr>
            <p:ph type="body" sz="quarter" idx="11"/>
          </p:nvPr>
        </p:nvSpPr>
        <p:spPr/>
        <p:txBody>
          <a:bodyPr/>
          <a:lstStyle/>
          <a:p>
            <a:r>
              <a:rPr lang="en-AU" dirty="0"/>
              <a:t>﻿Ranges can be pinned from Excel workbooks that have been saved in:</a:t>
            </a:r>
          </a:p>
          <a:p>
            <a:pPr lvl="1"/>
            <a:r>
              <a:rPr lang="en-AU" dirty="0"/>
              <a:t>OneDrive for Business, or</a:t>
            </a:r>
          </a:p>
          <a:p>
            <a:pPr lvl="1"/>
            <a:r>
              <a:rPr lang="en-AU" dirty="0"/>
              <a:t>Another group-shared document library</a:t>
            </a:r>
          </a:p>
          <a:p>
            <a:r>
              <a:rPr lang="en-AU" dirty="0"/>
              <a:t>Ranges can contain data, charts, tables, PivotTables, </a:t>
            </a:r>
            <a:r>
              <a:rPr lang="en-AU" dirty="0" err="1"/>
              <a:t>PivotCharts</a:t>
            </a:r>
            <a:r>
              <a:rPr lang="en-AU" dirty="0"/>
              <a:t>, and other Excel parts</a:t>
            </a:r>
          </a:p>
          <a:p>
            <a:r>
              <a:rPr lang="en-AU" dirty="0"/>
              <a:t>You can view—but not pin—tiles from workbooks that have been shared with you</a:t>
            </a:r>
          </a:p>
        </p:txBody>
      </p:sp>
    </p:spTree>
    <p:extLst>
      <p:ext uri="{BB962C8B-B14F-4D97-AF65-F5344CB8AC3E}">
        <p14:creationId xmlns:p14="http://schemas.microsoft.com/office/powerpoint/2010/main" val="258932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Describing additional capabilities</a:t>
            </a:r>
          </a:p>
        </p:txBody>
      </p:sp>
      <p:sp>
        <p:nvSpPr>
          <p:cNvPr id="3" name="Content Placeholder 2"/>
          <p:cNvSpPr>
            <a:spLocks noGrp="1"/>
          </p:cNvSpPr>
          <p:nvPr>
            <p:ph sz="quarter" idx="10"/>
          </p:nvPr>
        </p:nvSpPr>
        <p:spPr/>
        <p:txBody>
          <a:bodyPr/>
          <a:lstStyle/>
          <a:p>
            <a:r>
              <a:rPr lang="en-AU" dirty="0"/>
              <a:t>Pinning snapshots of Excel elements (Preview)</a:t>
            </a:r>
          </a:p>
        </p:txBody>
      </p:sp>
      <p:sp>
        <p:nvSpPr>
          <p:cNvPr id="4" name="Text Placeholder 3"/>
          <p:cNvSpPr>
            <a:spLocks noGrp="1"/>
          </p:cNvSpPr>
          <p:nvPr>
            <p:ph type="body" sz="quarter" idx="11"/>
          </p:nvPr>
        </p:nvSpPr>
        <p:spPr>
          <a:xfrm>
            <a:off x="269875" y="3460348"/>
            <a:ext cx="11655425" cy="3397652"/>
          </a:xfrm>
        </p:spPr>
        <p:txBody>
          <a:bodyPr>
            <a:normAutofit/>
          </a:bodyPr>
          <a:lstStyle/>
          <a:p>
            <a:r>
              <a:rPr lang="en-AU" dirty="0"/>
              <a:t>Install the </a:t>
            </a:r>
            <a:r>
              <a:rPr lang="en-AU" b="1" dirty="0"/>
              <a:t>Power BI Publisher for Excel </a:t>
            </a:r>
            <a:r>
              <a:rPr lang="en-AU" dirty="0"/>
              <a:t>add-in to share snapshots of Excel elements to online dashboards in seconds:</a:t>
            </a:r>
          </a:p>
          <a:p>
            <a:pPr lvl="1"/>
            <a:r>
              <a:rPr lang="en-AU" dirty="0"/>
              <a:t>Elements include PivotTables, charts, and ranges</a:t>
            </a:r>
          </a:p>
          <a:p>
            <a:pPr lvl="1"/>
            <a:r>
              <a:rPr lang="en-AU" dirty="0"/>
              <a:t>Requires Excel 2010 SP1, or later (32- or 64-bit)</a:t>
            </a:r>
          </a:p>
        </p:txBody>
      </p:sp>
      <p:pic>
        <p:nvPicPr>
          <p:cNvPr id="61442" name="Picture 2" descr="https://powerbi.microsoft.com/mediahandler/blog/legacymedia/4606.01.png_2D00_550x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38" y="1759874"/>
            <a:ext cx="6360420" cy="144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05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Mobile applications</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6" y="1749425"/>
            <a:ext cx="7686456" cy="4926013"/>
          </a:xfrm>
        </p:spPr>
        <p:txBody>
          <a:bodyPr>
            <a:normAutofit fontScale="92500"/>
          </a:bodyPr>
          <a:lstStyle/>
          <a:p>
            <a:r>
              <a:rPr lang="en-US" dirty="0"/>
              <a:t>Install native mobile applications to access dashboards, available for:</a:t>
            </a:r>
          </a:p>
          <a:p>
            <a:pPr lvl="1"/>
            <a:r>
              <a:rPr lang="en-US" dirty="0"/>
              <a:t>Windows</a:t>
            </a:r>
          </a:p>
          <a:p>
            <a:pPr lvl="1"/>
            <a:r>
              <a:rPr lang="en-US" dirty="0"/>
              <a:t>iOS (iPhone and iPad)</a:t>
            </a:r>
          </a:p>
          <a:p>
            <a:pPr lvl="1"/>
            <a:r>
              <a:rPr lang="en-US" dirty="0"/>
              <a:t>Android</a:t>
            </a:r>
          </a:p>
          <a:p>
            <a:r>
              <a:rPr lang="en-US" dirty="0"/>
              <a:t>Supported capabilities:</a:t>
            </a:r>
          </a:p>
          <a:p>
            <a:pPr lvl="1"/>
            <a:r>
              <a:rPr lang="en-US" dirty="0"/>
              <a:t>Set favorites for important visualizations</a:t>
            </a:r>
          </a:p>
          <a:p>
            <a:pPr lvl="1"/>
            <a:r>
              <a:rPr lang="en-US" dirty="0"/>
              <a:t>Zoom in and out of visualizations</a:t>
            </a:r>
          </a:p>
          <a:p>
            <a:pPr lvl="1"/>
            <a:r>
              <a:rPr lang="en-US" dirty="0"/>
              <a:t>Annotate visualizations and share snapshots with others</a:t>
            </a:r>
          </a:p>
          <a:p>
            <a:pPr lvl="1"/>
            <a:r>
              <a:rPr lang="en-US" dirty="0"/>
              <a:t>Configure alerts to receive notifications of critical business KPIs</a:t>
            </a:r>
          </a:p>
        </p:txBody>
      </p:sp>
      <p:pic>
        <p:nvPicPr>
          <p:cNvPr id="5" name="Picture Placeholder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523889" y="1849244"/>
            <a:ext cx="3227665" cy="4726373"/>
          </a:xfrm>
          <a:prstGeom prst="rect">
            <a:avLst/>
          </a:prstGeom>
        </p:spPr>
      </p:pic>
    </p:spTree>
    <p:extLst>
      <p:ext uri="{BB962C8B-B14F-4D97-AF65-F5344CB8AC3E}">
        <p14:creationId xmlns:p14="http://schemas.microsoft.com/office/powerpoint/2010/main" val="155971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normAutofit/>
          </a:bodyPr>
          <a:lstStyle/>
          <a:p>
            <a:r>
              <a:rPr lang="en-AU" dirty="0"/>
              <a:t>Use the Power BI REST API to push data directly from an application into a Power BI dataset</a:t>
            </a:r>
          </a:p>
          <a:p>
            <a:pPr lvl="1"/>
            <a:r>
              <a:rPr lang="en-AU" dirty="0"/>
              <a:t>Client application</a:t>
            </a:r>
          </a:p>
          <a:p>
            <a:pPr lvl="1"/>
            <a:r>
              <a:rPr lang="en-AU" dirty="0"/>
              <a:t>Web application</a:t>
            </a:r>
          </a:p>
          <a:p>
            <a:r>
              <a:rPr lang="en-AU" dirty="0"/>
              <a:t>Programmatically manage resources:</a:t>
            </a:r>
          </a:p>
          <a:p>
            <a:pPr lvl="1"/>
            <a:r>
              <a:rPr lang="en-AU" dirty="0"/>
              <a:t>Datasets</a:t>
            </a:r>
          </a:p>
          <a:p>
            <a:pPr lvl="1"/>
            <a:r>
              <a:rPr lang="en-AU" dirty="0"/>
              <a:t>Tables</a:t>
            </a:r>
          </a:p>
          <a:p>
            <a:r>
              <a:rPr lang="en-AU" dirty="0"/>
              <a:t>Dashboards will update in real-time as data is added</a:t>
            </a:r>
          </a:p>
          <a:p>
            <a:pPr lvl="1"/>
            <a:r>
              <a:rPr lang="en-AU" dirty="0"/>
              <a:t>No more waiting, or needing to press the Refresh button! </a:t>
            </a:r>
            <a:r>
              <a:rPr lang="en-AU" dirty="0">
                <a:sym typeface="Wingdings" panose="05000000000000000000" pitchFamily="2" charset="2"/>
              </a:rPr>
              <a:t></a:t>
            </a:r>
            <a:endParaRPr lang="en-US" dirty="0"/>
          </a:p>
        </p:txBody>
      </p:sp>
    </p:spTree>
    <p:extLst>
      <p:ext uri="{BB962C8B-B14F-4D97-AF65-F5344CB8AC3E}">
        <p14:creationId xmlns:p14="http://schemas.microsoft.com/office/powerpoint/2010/main" val="165176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Object model hierarchy</a:t>
            </a:r>
            <a:endParaRPr lang="en-US" dirty="0"/>
          </a:p>
        </p:txBody>
      </p:sp>
      <p:sp>
        <p:nvSpPr>
          <p:cNvPr id="5" name="Text Placeholder 4"/>
          <p:cNvSpPr>
            <a:spLocks noGrp="1"/>
          </p:cNvSpPr>
          <p:nvPr>
            <p:ph type="body" sz="quarter" idx="11"/>
          </p:nvPr>
        </p:nvSpPr>
        <p:spPr>
          <a:xfrm>
            <a:off x="269875" y="1749425"/>
            <a:ext cx="5499677" cy="4926013"/>
          </a:xfrm>
        </p:spPr>
        <p:txBody>
          <a:bodyPr>
            <a:normAutofit fontScale="92500"/>
          </a:bodyPr>
          <a:lstStyle/>
          <a:p>
            <a:r>
              <a:rPr lang="en-US" dirty="0"/>
              <a:t>A Power BI tenant can have multiple datasets, which are identified by a GUID</a:t>
            </a:r>
          </a:p>
          <a:p>
            <a:r>
              <a:rPr lang="en-AU" dirty="0"/>
              <a:t>A dataset can:</a:t>
            </a:r>
          </a:p>
          <a:p>
            <a:pPr lvl="1"/>
            <a:r>
              <a:rPr lang="en-AU" dirty="0"/>
              <a:t>Be owned by a user or a group</a:t>
            </a:r>
            <a:endParaRPr lang="en-US" dirty="0"/>
          </a:p>
          <a:p>
            <a:pPr lvl="1"/>
            <a:r>
              <a:rPr lang="en-US" dirty="0"/>
              <a:t>Have multiple tables, which are referenced by name</a:t>
            </a:r>
          </a:p>
          <a:p>
            <a:r>
              <a:rPr lang="en-US" dirty="0"/>
              <a:t>A table has multiple rows</a:t>
            </a:r>
          </a:p>
          <a:p>
            <a:endParaRPr lang="en-US" dirty="0"/>
          </a:p>
        </p:txBody>
      </p:sp>
      <p:grpSp>
        <p:nvGrpSpPr>
          <p:cNvPr id="24" name="Group 23"/>
          <p:cNvGrpSpPr/>
          <p:nvPr/>
        </p:nvGrpSpPr>
        <p:grpSpPr>
          <a:xfrm>
            <a:off x="5968181" y="1750040"/>
            <a:ext cx="5181600" cy="4621161"/>
            <a:chOff x="5978013" y="1504950"/>
            <a:chExt cx="5181600" cy="4621161"/>
          </a:xfrm>
        </p:grpSpPr>
        <p:sp>
          <p:nvSpPr>
            <p:cNvPr id="23" name="Rectangle 22"/>
            <p:cNvSpPr/>
            <p:nvPr/>
          </p:nvSpPr>
          <p:spPr bwMode="auto">
            <a:xfrm>
              <a:off x="5978013" y="1504950"/>
              <a:ext cx="5181600" cy="4621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 name="Straight Connector 5"/>
            <p:cNvCxnSpPr/>
            <p:nvPr/>
          </p:nvCxnSpPr>
          <p:spPr>
            <a:xfrm>
              <a:off x="7531841" y="3047200"/>
              <a:ext cx="747021"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9312890" y="4095689"/>
              <a:ext cx="502936" cy="446010"/>
              <a:chOff x="7158708" y="1779250"/>
              <a:chExt cx="502936" cy="446010"/>
            </a:xfrm>
            <a:solidFill>
              <a:schemeClr val="accent3"/>
            </a:solidFill>
          </p:grpSpPr>
          <p:sp>
            <p:nvSpPr>
              <p:cNvPr id="8" name="Freeform 79"/>
              <p:cNvSpPr>
                <a:spLocks noEditPoints="1"/>
              </p:cNvSpPr>
              <p:nvPr/>
            </p:nvSpPr>
            <p:spPr bwMode="black">
              <a:xfrm>
                <a:off x="7382814" y="1893450"/>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80687" tIns="40344" rIns="80687" bIns="4034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endParaRPr>
              </a:p>
            </p:txBody>
          </p:sp>
          <p:sp>
            <p:nvSpPr>
              <p:cNvPr id="9" name="Freeform 79"/>
              <p:cNvSpPr>
                <a:spLocks noEditPoints="1"/>
              </p:cNvSpPr>
              <p:nvPr/>
            </p:nvSpPr>
            <p:spPr bwMode="black">
              <a:xfrm>
                <a:off x="7158708" y="1779250"/>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80687" tIns="40344" rIns="80687" bIns="4034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endParaRPr>
              </a:p>
            </p:txBody>
          </p:sp>
        </p:grpSp>
        <p:sp>
          <p:nvSpPr>
            <p:cNvPr id="10" name="TextBox 9"/>
            <p:cNvSpPr txBox="1"/>
            <p:nvPr/>
          </p:nvSpPr>
          <p:spPr>
            <a:xfrm>
              <a:off x="8133430" y="2162255"/>
              <a:ext cx="1230899" cy="457200"/>
            </a:xfrm>
            <a:prstGeom prst="rect">
              <a:avLst/>
            </a:prstGeom>
            <a:noFill/>
          </p:spPr>
          <p:txBody>
            <a:bodyPr wrap="none" lIns="179285" tIns="143428" rIns="179285" bIns="143428" rtlCol="0">
              <a:no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Datasets</a:t>
              </a:r>
            </a:p>
          </p:txBody>
        </p:sp>
        <p:sp>
          <p:nvSpPr>
            <p:cNvPr id="11" name="TextBox 10"/>
            <p:cNvSpPr txBox="1"/>
            <p:nvPr/>
          </p:nvSpPr>
          <p:spPr>
            <a:xfrm>
              <a:off x="9050053" y="3511618"/>
              <a:ext cx="985256" cy="457200"/>
            </a:xfrm>
            <a:prstGeom prst="rect">
              <a:avLst/>
            </a:prstGeom>
            <a:noFill/>
          </p:spPr>
          <p:txBody>
            <a:bodyPr wrap="none" lIns="179285" tIns="143428" rIns="179285" bIns="143428" rtlCol="0">
              <a:no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Tables</a:t>
              </a:r>
            </a:p>
          </p:txBody>
        </p:sp>
        <p:cxnSp>
          <p:nvCxnSpPr>
            <p:cNvPr id="12" name="Straight Connector 11"/>
            <p:cNvCxnSpPr/>
            <p:nvPr/>
          </p:nvCxnSpPr>
          <p:spPr>
            <a:xfrm>
              <a:off x="8805566" y="3578859"/>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05566" y="430004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45678" y="2212408"/>
              <a:ext cx="1315805" cy="457200"/>
            </a:xfrm>
            <a:prstGeom prst="rect">
              <a:avLst/>
            </a:prstGeom>
            <a:noFill/>
          </p:spPr>
          <p:txBody>
            <a:bodyPr wrap="square" lIns="91422" tIns="45712" rIns="91422" bIns="45712" rtlCol="0">
              <a:noAutofit/>
            </a:bodyPr>
            <a:lstStyle/>
            <a:p>
              <a:pPr marL="0" marR="0" lvl="0" indent="0" algn="ctr" defTabSz="91379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lumMod val="95000"/>
                      <a:lumOff val="5000"/>
                    </a:schemeClr>
                  </a:solidFill>
                  <a:effectLst/>
                  <a:uLnTx/>
                  <a:uFillTx/>
                </a:rPr>
                <a:t>Power BI</a:t>
              </a:r>
            </a:p>
          </p:txBody>
        </p:sp>
        <p:sp>
          <p:nvSpPr>
            <p:cNvPr id="15" name="TextBox 14"/>
            <p:cNvSpPr txBox="1"/>
            <p:nvPr/>
          </p:nvSpPr>
          <p:spPr>
            <a:xfrm>
              <a:off x="9808845" y="4587742"/>
              <a:ext cx="985256" cy="457200"/>
            </a:xfrm>
            <a:prstGeom prst="rect">
              <a:avLst/>
            </a:prstGeom>
            <a:noFill/>
          </p:spPr>
          <p:txBody>
            <a:bodyPr wrap="none" lIns="179285" tIns="143428" rIns="179285" bIns="143428" rtlCol="0">
              <a:no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Rows</a:t>
              </a:r>
            </a:p>
          </p:txBody>
        </p:sp>
        <p:pic>
          <p:nvPicPr>
            <p:cNvPr id="16" name="Picture 15"/>
            <p:cNvPicPr>
              <a:picLocks noChangeAspect="1"/>
            </p:cNvPicPr>
            <p:nvPr/>
          </p:nvPicPr>
          <p:blipFill>
            <a:blip r:embed="rId2"/>
            <a:stretch>
              <a:fillRect/>
            </a:stretch>
          </p:blipFill>
          <p:spPr>
            <a:xfrm>
              <a:off x="10126887" y="5176935"/>
              <a:ext cx="349173" cy="398467"/>
            </a:xfrm>
            <a:prstGeom prst="rect">
              <a:avLst/>
            </a:prstGeom>
          </p:spPr>
        </p:pic>
        <p:cxnSp>
          <p:nvCxnSpPr>
            <p:cNvPr id="17" name="Straight Connector 16"/>
            <p:cNvCxnSpPr/>
            <p:nvPr/>
          </p:nvCxnSpPr>
          <p:spPr>
            <a:xfrm>
              <a:off x="9564358" y="4654983"/>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564358" y="5376169"/>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8439336" y="2757543"/>
              <a:ext cx="594995" cy="635619"/>
              <a:chOff x="5568817" y="2895834"/>
              <a:chExt cx="594995" cy="635619"/>
            </a:xfrm>
          </p:grpSpPr>
          <p:sp>
            <p:nvSpPr>
              <p:cNvPr id="20" name="Freeform 5"/>
              <p:cNvSpPr>
                <a:spLocks noEditPoints="1"/>
              </p:cNvSpPr>
              <p:nvPr/>
            </p:nvSpPr>
            <p:spPr bwMode="auto">
              <a:xfrm>
                <a:off x="5789258" y="3057150"/>
                <a:ext cx="374554" cy="474303"/>
              </a:xfrm>
              <a:custGeom>
                <a:avLst/>
                <a:gdLst>
                  <a:gd name="T0" fmla="*/ 184 w 184"/>
                  <a:gd name="T1" fmla="*/ 38 h 244"/>
                  <a:gd name="T2" fmla="*/ 184 w 184"/>
                  <a:gd name="T3" fmla="*/ 36 h 244"/>
                  <a:gd name="T4" fmla="*/ 178 w 184"/>
                  <a:gd name="T5" fmla="*/ 24 h 244"/>
                  <a:gd name="T6" fmla="*/ 156 w 184"/>
                  <a:gd name="T7" fmla="*/ 11 h 244"/>
                  <a:gd name="T8" fmla="*/ 105 w 184"/>
                  <a:gd name="T9" fmla="*/ 0 h 244"/>
                  <a:gd name="T10" fmla="*/ 103 w 184"/>
                  <a:gd name="T11" fmla="*/ 0 h 244"/>
                  <a:gd name="T12" fmla="*/ 80 w 184"/>
                  <a:gd name="T13" fmla="*/ 0 h 244"/>
                  <a:gd name="T14" fmla="*/ 78 w 184"/>
                  <a:gd name="T15" fmla="*/ 0 h 244"/>
                  <a:gd name="T16" fmla="*/ 23 w 184"/>
                  <a:gd name="T17" fmla="*/ 13 h 244"/>
                  <a:gd name="T18" fmla="*/ 5 w 184"/>
                  <a:gd name="T19" fmla="*/ 24 h 244"/>
                  <a:gd name="T20" fmla="*/ 0 w 184"/>
                  <a:gd name="T21" fmla="*/ 37 h 244"/>
                  <a:gd name="T22" fmla="*/ 0 w 184"/>
                  <a:gd name="T23" fmla="*/ 205 h 244"/>
                  <a:gd name="T24" fmla="*/ 8 w 184"/>
                  <a:gd name="T25" fmla="*/ 222 h 244"/>
                  <a:gd name="T26" fmla="*/ 37 w 184"/>
                  <a:gd name="T27" fmla="*/ 237 h 244"/>
                  <a:gd name="T28" fmla="*/ 77 w 184"/>
                  <a:gd name="T29" fmla="*/ 244 h 244"/>
                  <a:gd name="T30" fmla="*/ 79 w 184"/>
                  <a:gd name="T31" fmla="*/ 244 h 244"/>
                  <a:gd name="T32" fmla="*/ 105 w 184"/>
                  <a:gd name="T33" fmla="*/ 244 h 244"/>
                  <a:gd name="T34" fmla="*/ 113 w 184"/>
                  <a:gd name="T35" fmla="*/ 243 h 244"/>
                  <a:gd name="T36" fmla="*/ 161 w 184"/>
                  <a:gd name="T37" fmla="*/ 231 h 244"/>
                  <a:gd name="T38" fmla="*/ 181 w 184"/>
                  <a:gd name="T39" fmla="*/ 217 h 244"/>
                  <a:gd name="T40" fmla="*/ 184 w 184"/>
                  <a:gd name="T41" fmla="*/ 209 h 244"/>
                  <a:gd name="T42" fmla="*/ 184 w 184"/>
                  <a:gd name="T43" fmla="*/ 207 h 244"/>
                  <a:gd name="T44" fmla="*/ 184 w 184"/>
                  <a:gd name="T45" fmla="*/ 38 h 244"/>
                  <a:gd name="T46" fmla="*/ 154 w 184"/>
                  <a:gd name="T47" fmla="*/ 39 h 244"/>
                  <a:gd name="T48" fmla="*/ 138 w 184"/>
                  <a:gd name="T49" fmla="*/ 47 h 244"/>
                  <a:gd name="T50" fmla="*/ 92 w 184"/>
                  <a:gd name="T51" fmla="*/ 53 h 244"/>
                  <a:gd name="T52" fmla="*/ 43 w 184"/>
                  <a:gd name="T53" fmla="*/ 46 h 244"/>
                  <a:gd name="T54" fmla="*/ 30 w 184"/>
                  <a:gd name="T55" fmla="*/ 39 h 244"/>
                  <a:gd name="T56" fmla="*/ 30 w 184"/>
                  <a:gd name="T57" fmla="*/ 26 h 244"/>
                  <a:gd name="T58" fmla="*/ 50 w 184"/>
                  <a:gd name="T59" fmla="*/ 17 h 244"/>
                  <a:gd name="T60" fmla="*/ 106 w 184"/>
                  <a:gd name="T61" fmla="*/ 13 h 244"/>
                  <a:gd name="T62" fmla="*/ 141 w 184"/>
                  <a:gd name="T63" fmla="*/ 20 h 244"/>
                  <a:gd name="T64" fmla="*/ 154 w 184"/>
                  <a:gd name="T65" fmla="*/ 26 h 244"/>
                  <a:gd name="T66" fmla="*/ 154 w 184"/>
                  <a:gd name="T67" fmla="*/ 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44">
                    <a:moveTo>
                      <a:pt x="184" y="38"/>
                    </a:moveTo>
                    <a:cubicBezTo>
                      <a:pt x="184" y="38"/>
                      <a:pt x="184" y="37"/>
                      <a:pt x="184" y="36"/>
                    </a:cubicBezTo>
                    <a:cubicBezTo>
                      <a:pt x="183" y="31"/>
                      <a:pt x="181" y="27"/>
                      <a:pt x="178" y="24"/>
                    </a:cubicBezTo>
                    <a:cubicBezTo>
                      <a:pt x="171" y="18"/>
                      <a:pt x="164" y="14"/>
                      <a:pt x="156" y="11"/>
                    </a:cubicBezTo>
                    <a:cubicBezTo>
                      <a:pt x="139" y="4"/>
                      <a:pt x="122" y="1"/>
                      <a:pt x="105" y="0"/>
                    </a:cubicBezTo>
                    <a:cubicBezTo>
                      <a:pt x="104" y="0"/>
                      <a:pt x="104" y="0"/>
                      <a:pt x="103" y="0"/>
                    </a:cubicBezTo>
                    <a:cubicBezTo>
                      <a:pt x="95" y="0"/>
                      <a:pt x="88" y="0"/>
                      <a:pt x="80" y="0"/>
                    </a:cubicBezTo>
                    <a:cubicBezTo>
                      <a:pt x="80" y="0"/>
                      <a:pt x="79" y="0"/>
                      <a:pt x="78" y="0"/>
                    </a:cubicBezTo>
                    <a:cubicBezTo>
                      <a:pt x="59" y="1"/>
                      <a:pt x="40" y="5"/>
                      <a:pt x="23" y="13"/>
                    </a:cubicBezTo>
                    <a:cubicBezTo>
                      <a:pt x="16" y="15"/>
                      <a:pt x="10" y="19"/>
                      <a:pt x="5" y="24"/>
                    </a:cubicBezTo>
                    <a:cubicBezTo>
                      <a:pt x="2" y="28"/>
                      <a:pt x="0" y="32"/>
                      <a:pt x="0" y="37"/>
                    </a:cubicBezTo>
                    <a:cubicBezTo>
                      <a:pt x="0" y="93"/>
                      <a:pt x="0" y="149"/>
                      <a:pt x="0" y="205"/>
                    </a:cubicBezTo>
                    <a:cubicBezTo>
                      <a:pt x="0" y="212"/>
                      <a:pt x="3" y="217"/>
                      <a:pt x="8" y="222"/>
                    </a:cubicBezTo>
                    <a:cubicBezTo>
                      <a:pt x="16" y="229"/>
                      <a:pt x="27" y="233"/>
                      <a:pt x="37" y="237"/>
                    </a:cubicBezTo>
                    <a:cubicBezTo>
                      <a:pt x="50" y="241"/>
                      <a:pt x="63" y="243"/>
                      <a:pt x="77" y="244"/>
                    </a:cubicBezTo>
                    <a:cubicBezTo>
                      <a:pt x="77" y="244"/>
                      <a:pt x="78" y="244"/>
                      <a:pt x="79" y="244"/>
                    </a:cubicBezTo>
                    <a:cubicBezTo>
                      <a:pt x="87" y="244"/>
                      <a:pt x="96" y="244"/>
                      <a:pt x="105" y="244"/>
                    </a:cubicBezTo>
                    <a:cubicBezTo>
                      <a:pt x="107" y="243"/>
                      <a:pt x="110" y="244"/>
                      <a:pt x="113" y="243"/>
                    </a:cubicBezTo>
                    <a:cubicBezTo>
                      <a:pt x="129" y="242"/>
                      <a:pt x="146" y="239"/>
                      <a:pt x="161" y="231"/>
                    </a:cubicBezTo>
                    <a:cubicBezTo>
                      <a:pt x="169" y="228"/>
                      <a:pt x="176" y="224"/>
                      <a:pt x="181" y="217"/>
                    </a:cubicBezTo>
                    <a:cubicBezTo>
                      <a:pt x="182" y="215"/>
                      <a:pt x="183" y="212"/>
                      <a:pt x="184" y="209"/>
                    </a:cubicBezTo>
                    <a:cubicBezTo>
                      <a:pt x="184" y="209"/>
                      <a:pt x="184" y="208"/>
                      <a:pt x="184" y="207"/>
                    </a:cubicBezTo>
                    <a:cubicBezTo>
                      <a:pt x="184" y="151"/>
                      <a:pt x="184" y="95"/>
                      <a:pt x="184" y="38"/>
                    </a:cubicBezTo>
                    <a:close/>
                    <a:moveTo>
                      <a:pt x="154" y="39"/>
                    </a:moveTo>
                    <a:cubicBezTo>
                      <a:pt x="149" y="43"/>
                      <a:pt x="143" y="45"/>
                      <a:pt x="138" y="47"/>
                    </a:cubicBezTo>
                    <a:cubicBezTo>
                      <a:pt x="123" y="51"/>
                      <a:pt x="107" y="53"/>
                      <a:pt x="92" y="53"/>
                    </a:cubicBezTo>
                    <a:cubicBezTo>
                      <a:pt x="75" y="53"/>
                      <a:pt x="59" y="51"/>
                      <a:pt x="43" y="46"/>
                    </a:cubicBezTo>
                    <a:cubicBezTo>
                      <a:pt x="38" y="44"/>
                      <a:pt x="34" y="43"/>
                      <a:pt x="30" y="39"/>
                    </a:cubicBezTo>
                    <a:cubicBezTo>
                      <a:pt x="25" y="35"/>
                      <a:pt x="25" y="30"/>
                      <a:pt x="30" y="26"/>
                    </a:cubicBezTo>
                    <a:cubicBezTo>
                      <a:pt x="36" y="21"/>
                      <a:pt x="43" y="19"/>
                      <a:pt x="50" y="17"/>
                    </a:cubicBezTo>
                    <a:cubicBezTo>
                      <a:pt x="69" y="13"/>
                      <a:pt x="87" y="12"/>
                      <a:pt x="106" y="13"/>
                    </a:cubicBezTo>
                    <a:cubicBezTo>
                      <a:pt x="118" y="14"/>
                      <a:pt x="130" y="16"/>
                      <a:pt x="141" y="20"/>
                    </a:cubicBezTo>
                    <a:cubicBezTo>
                      <a:pt x="146" y="21"/>
                      <a:pt x="150" y="23"/>
                      <a:pt x="154" y="26"/>
                    </a:cubicBezTo>
                    <a:cubicBezTo>
                      <a:pt x="158" y="30"/>
                      <a:pt x="158" y="35"/>
                      <a:pt x="154" y="39"/>
                    </a:cubicBezTo>
                    <a:close/>
                  </a:path>
                </a:pathLst>
              </a:custGeom>
              <a:solidFill>
                <a:srgbClr val="0072C6"/>
              </a:solidFill>
              <a:ln>
                <a:noFill/>
              </a:ln>
            </p:spPr>
            <p:txBody>
              <a:bodyPr vert="horz" wrap="square" lIns="91440" tIns="18288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p:txBody>
          </p:sp>
          <p:sp>
            <p:nvSpPr>
              <p:cNvPr id="21" name="Freeform 5"/>
              <p:cNvSpPr>
                <a:spLocks noEditPoints="1"/>
              </p:cNvSpPr>
              <p:nvPr/>
            </p:nvSpPr>
            <p:spPr bwMode="auto">
              <a:xfrm>
                <a:off x="5568817" y="2895834"/>
                <a:ext cx="374554" cy="474303"/>
              </a:xfrm>
              <a:custGeom>
                <a:avLst/>
                <a:gdLst>
                  <a:gd name="T0" fmla="*/ 184 w 184"/>
                  <a:gd name="T1" fmla="*/ 38 h 244"/>
                  <a:gd name="T2" fmla="*/ 184 w 184"/>
                  <a:gd name="T3" fmla="*/ 36 h 244"/>
                  <a:gd name="T4" fmla="*/ 178 w 184"/>
                  <a:gd name="T5" fmla="*/ 24 h 244"/>
                  <a:gd name="T6" fmla="*/ 156 w 184"/>
                  <a:gd name="T7" fmla="*/ 11 h 244"/>
                  <a:gd name="T8" fmla="*/ 105 w 184"/>
                  <a:gd name="T9" fmla="*/ 0 h 244"/>
                  <a:gd name="T10" fmla="*/ 103 w 184"/>
                  <a:gd name="T11" fmla="*/ 0 h 244"/>
                  <a:gd name="T12" fmla="*/ 80 w 184"/>
                  <a:gd name="T13" fmla="*/ 0 h 244"/>
                  <a:gd name="T14" fmla="*/ 78 w 184"/>
                  <a:gd name="T15" fmla="*/ 0 h 244"/>
                  <a:gd name="T16" fmla="*/ 23 w 184"/>
                  <a:gd name="T17" fmla="*/ 13 h 244"/>
                  <a:gd name="T18" fmla="*/ 5 w 184"/>
                  <a:gd name="T19" fmla="*/ 24 h 244"/>
                  <a:gd name="T20" fmla="*/ 0 w 184"/>
                  <a:gd name="T21" fmla="*/ 37 h 244"/>
                  <a:gd name="T22" fmla="*/ 0 w 184"/>
                  <a:gd name="T23" fmla="*/ 205 h 244"/>
                  <a:gd name="T24" fmla="*/ 8 w 184"/>
                  <a:gd name="T25" fmla="*/ 222 h 244"/>
                  <a:gd name="T26" fmla="*/ 37 w 184"/>
                  <a:gd name="T27" fmla="*/ 237 h 244"/>
                  <a:gd name="T28" fmla="*/ 77 w 184"/>
                  <a:gd name="T29" fmla="*/ 244 h 244"/>
                  <a:gd name="T30" fmla="*/ 79 w 184"/>
                  <a:gd name="T31" fmla="*/ 244 h 244"/>
                  <a:gd name="T32" fmla="*/ 105 w 184"/>
                  <a:gd name="T33" fmla="*/ 244 h 244"/>
                  <a:gd name="T34" fmla="*/ 113 w 184"/>
                  <a:gd name="T35" fmla="*/ 243 h 244"/>
                  <a:gd name="T36" fmla="*/ 161 w 184"/>
                  <a:gd name="T37" fmla="*/ 231 h 244"/>
                  <a:gd name="T38" fmla="*/ 181 w 184"/>
                  <a:gd name="T39" fmla="*/ 217 h 244"/>
                  <a:gd name="T40" fmla="*/ 184 w 184"/>
                  <a:gd name="T41" fmla="*/ 209 h 244"/>
                  <a:gd name="T42" fmla="*/ 184 w 184"/>
                  <a:gd name="T43" fmla="*/ 207 h 244"/>
                  <a:gd name="T44" fmla="*/ 184 w 184"/>
                  <a:gd name="T45" fmla="*/ 38 h 244"/>
                  <a:gd name="T46" fmla="*/ 154 w 184"/>
                  <a:gd name="T47" fmla="*/ 39 h 244"/>
                  <a:gd name="T48" fmla="*/ 138 w 184"/>
                  <a:gd name="T49" fmla="*/ 47 h 244"/>
                  <a:gd name="T50" fmla="*/ 92 w 184"/>
                  <a:gd name="T51" fmla="*/ 53 h 244"/>
                  <a:gd name="T52" fmla="*/ 43 w 184"/>
                  <a:gd name="T53" fmla="*/ 46 h 244"/>
                  <a:gd name="T54" fmla="*/ 30 w 184"/>
                  <a:gd name="T55" fmla="*/ 39 h 244"/>
                  <a:gd name="T56" fmla="*/ 30 w 184"/>
                  <a:gd name="T57" fmla="*/ 26 h 244"/>
                  <a:gd name="T58" fmla="*/ 50 w 184"/>
                  <a:gd name="T59" fmla="*/ 17 h 244"/>
                  <a:gd name="T60" fmla="*/ 106 w 184"/>
                  <a:gd name="T61" fmla="*/ 13 h 244"/>
                  <a:gd name="T62" fmla="*/ 141 w 184"/>
                  <a:gd name="T63" fmla="*/ 20 h 244"/>
                  <a:gd name="T64" fmla="*/ 154 w 184"/>
                  <a:gd name="T65" fmla="*/ 26 h 244"/>
                  <a:gd name="T66" fmla="*/ 154 w 184"/>
                  <a:gd name="T67" fmla="*/ 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44">
                    <a:moveTo>
                      <a:pt x="184" y="38"/>
                    </a:moveTo>
                    <a:cubicBezTo>
                      <a:pt x="184" y="38"/>
                      <a:pt x="184" y="37"/>
                      <a:pt x="184" y="36"/>
                    </a:cubicBezTo>
                    <a:cubicBezTo>
                      <a:pt x="183" y="31"/>
                      <a:pt x="181" y="27"/>
                      <a:pt x="178" y="24"/>
                    </a:cubicBezTo>
                    <a:cubicBezTo>
                      <a:pt x="171" y="18"/>
                      <a:pt x="164" y="14"/>
                      <a:pt x="156" y="11"/>
                    </a:cubicBezTo>
                    <a:cubicBezTo>
                      <a:pt x="139" y="4"/>
                      <a:pt x="122" y="1"/>
                      <a:pt x="105" y="0"/>
                    </a:cubicBezTo>
                    <a:cubicBezTo>
                      <a:pt x="104" y="0"/>
                      <a:pt x="104" y="0"/>
                      <a:pt x="103" y="0"/>
                    </a:cubicBezTo>
                    <a:cubicBezTo>
                      <a:pt x="95" y="0"/>
                      <a:pt x="88" y="0"/>
                      <a:pt x="80" y="0"/>
                    </a:cubicBezTo>
                    <a:cubicBezTo>
                      <a:pt x="80" y="0"/>
                      <a:pt x="79" y="0"/>
                      <a:pt x="78" y="0"/>
                    </a:cubicBezTo>
                    <a:cubicBezTo>
                      <a:pt x="59" y="1"/>
                      <a:pt x="40" y="5"/>
                      <a:pt x="23" y="13"/>
                    </a:cubicBezTo>
                    <a:cubicBezTo>
                      <a:pt x="16" y="15"/>
                      <a:pt x="10" y="19"/>
                      <a:pt x="5" y="24"/>
                    </a:cubicBezTo>
                    <a:cubicBezTo>
                      <a:pt x="2" y="28"/>
                      <a:pt x="0" y="32"/>
                      <a:pt x="0" y="37"/>
                    </a:cubicBezTo>
                    <a:cubicBezTo>
                      <a:pt x="0" y="93"/>
                      <a:pt x="0" y="149"/>
                      <a:pt x="0" y="205"/>
                    </a:cubicBezTo>
                    <a:cubicBezTo>
                      <a:pt x="0" y="212"/>
                      <a:pt x="3" y="217"/>
                      <a:pt x="8" y="222"/>
                    </a:cubicBezTo>
                    <a:cubicBezTo>
                      <a:pt x="16" y="229"/>
                      <a:pt x="27" y="233"/>
                      <a:pt x="37" y="237"/>
                    </a:cubicBezTo>
                    <a:cubicBezTo>
                      <a:pt x="50" y="241"/>
                      <a:pt x="63" y="243"/>
                      <a:pt x="77" y="244"/>
                    </a:cubicBezTo>
                    <a:cubicBezTo>
                      <a:pt x="77" y="244"/>
                      <a:pt x="78" y="244"/>
                      <a:pt x="79" y="244"/>
                    </a:cubicBezTo>
                    <a:cubicBezTo>
                      <a:pt x="87" y="244"/>
                      <a:pt x="96" y="244"/>
                      <a:pt x="105" y="244"/>
                    </a:cubicBezTo>
                    <a:cubicBezTo>
                      <a:pt x="107" y="243"/>
                      <a:pt x="110" y="244"/>
                      <a:pt x="113" y="243"/>
                    </a:cubicBezTo>
                    <a:cubicBezTo>
                      <a:pt x="129" y="242"/>
                      <a:pt x="146" y="239"/>
                      <a:pt x="161" y="231"/>
                    </a:cubicBezTo>
                    <a:cubicBezTo>
                      <a:pt x="169" y="228"/>
                      <a:pt x="176" y="224"/>
                      <a:pt x="181" y="217"/>
                    </a:cubicBezTo>
                    <a:cubicBezTo>
                      <a:pt x="182" y="215"/>
                      <a:pt x="183" y="212"/>
                      <a:pt x="184" y="209"/>
                    </a:cubicBezTo>
                    <a:cubicBezTo>
                      <a:pt x="184" y="209"/>
                      <a:pt x="184" y="208"/>
                      <a:pt x="184" y="207"/>
                    </a:cubicBezTo>
                    <a:cubicBezTo>
                      <a:pt x="184" y="151"/>
                      <a:pt x="184" y="95"/>
                      <a:pt x="184" y="38"/>
                    </a:cubicBezTo>
                    <a:close/>
                    <a:moveTo>
                      <a:pt x="154" y="39"/>
                    </a:moveTo>
                    <a:cubicBezTo>
                      <a:pt x="149" y="43"/>
                      <a:pt x="143" y="45"/>
                      <a:pt x="138" y="47"/>
                    </a:cubicBezTo>
                    <a:cubicBezTo>
                      <a:pt x="123" y="51"/>
                      <a:pt x="107" y="53"/>
                      <a:pt x="92" y="53"/>
                    </a:cubicBezTo>
                    <a:cubicBezTo>
                      <a:pt x="75" y="53"/>
                      <a:pt x="59" y="51"/>
                      <a:pt x="43" y="46"/>
                    </a:cubicBezTo>
                    <a:cubicBezTo>
                      <a:pt x="38" y="44"/>
                      <a:pt x="34" y="43"/>
                      <a:pt x="30" y="39"/>
                    </a:cubicBezTo>
                    <a:cubicBezTo>
                      <a:pt x="25" y="35"/>
                      <a:pt x="25" y="30"/>
                      <a:pt x="30" y="26"/>
                    </a:cubicBezTo>
                    <a:cubicBezTo>
                      <a:pt x="36" y="21"/>
                      <a:pt x="43" y="19"/>
                      <a:pt x="50" y="17"/>
                    </a:cubicBezTo>
                    <a:cubicBezTo>
                      <a:pt x="69" y="13"/>
                      <a:pt x="87" y="12"/>
                      <a:pt x="106" y="13"/>
                    </a:cubicBezTo>
                    <a:cubicBezTo>
                      <a:pt x="118" y="14"/>
                      <a:pt x="130" y="16"/>
                      <a:pt x="141" y="20"/>
                    </a:cubicBezTo>
                    <a:cubicBezTo>
                      <a:pt x="146" y="21"/>
                      <a:pt x="150" y="23"/>
                      <a:pt x="154" y="26"/>
                    </a:cubicBezTo>
                    <a:cubicBezTo>
                      <a:pt x="158" y="30"/>
                      <a:pt x="158" y="35"/>
                      <a:pt x="154" y="39"/>
                    </a:cubicBezTo>
                    <a:close/>
                  </a:path>
                </a:pathLst>
              </a:custGeom>
              <a:solidFill>
                <a:srgbClr val="0072C6"/>
              </a:solidFill>
              <a:ln>
                <a:noFill/>
              </a:ln>
            </p:spPr>
            <p:txBody>
              <a:bodyPr vert="horz" wrap="square" lIns="91440" tIns="18288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p:txBody>
          </p:sp>
        </p:grpSp>
        <p:pic>
          <p:nvPicPr>
            <p:cNvPr id="22" name="Picture 2" descr="PowerBI Designer ic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586465" y="2621662"/>
              <a:ext cx="835156" cy="8763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3945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Authentication</a:t>
            </a:r>
            <a:endParaRPr lang="en-US" dirty="0"/>
          </a:p>
        </p:txBody>
      </p:sp>
      <p:sp>
        <p:nvSpPr>
          <p:cNvPr id="4" name="Text Placeholder 3"/>
          <p:cNvSpPr>
            <a:spLocks noGrp="1"/>
          </p:cNvSpPr>
          <p:nvPr>
            <p:ph type="body" sz="quarter" idx="11"/>
          </p:nvPr>
        </p:nvSpPr>
        <p:spPr>
          <a:xfrm>
            <a:off x="269875" y="1749425"/>
            <a:ext cx="11655425" cy="5108575"/>
          </a:xfrm>
        </p:spPr>
        <p:txBody>
          <a:bodyPr>
            <a:normAutofit/>
          </a:bodyPr>
          <a:lstStyle/>
          <a:p>
            <a:r>
              <a:rPr lang="en-AU" dirty="0"/>
              <a:t>An application must be registered, and is required to </a:t>
            </a:r>
            <a:r>
              <a:rPr lang="en-US" dirty="0"/>
              <a:t>establish an identity for the application </a:t>
            </a:r>
            <a:endParaRPr lang="en-AU" dirty="0"/>
          </a:p>
          <a:p>
            <a:pPr lvl="1"/>
            <a:r>
              <a:rPr lang="en-AU" dirty="0"/>
              <a:t>Applications are identified by their </a:t>
            </a:r>
            <a:r>
              <a:rPr lang="en-AU" b="1" dirty="0"/>
              <a:t>Client ID</a:t>
            </a:r>
          </a:p>
          <a:p>
            <a:pPr lvl="1"/>
            <a:r>
              <a:rPr lang="en-AU" dirty="0"/>
              <a:t>Permissions are delegated to the Power BI service</a:t>
            </a:r>
          </a:p>
          <a:p>
            <a:r>
              <a:rPr lang="en-US" dirty="0"/>
              <a:t>REST API calls are made on </a:t>
            </a:r>
            <a:br>
              <a:rPr lang="en-US" dirty="0"/>
            </a:br>
            <a:r>
              <a:rPr lang="en-US" dirty="0"/>
              <a:t>behalf of an authenticated user </a:t>
            </a:r>
            <a:br>
              <a:rPr lang="en-US" dirty="0"/>
            </a:br>
            <a:r>
              <a:rPr lang="en-US" dirty="0"/>
              <a:t>by passing a token in the </a:t>
            </a:r>
            <a:br>
              <a:rPr lang="en-US" dirty="0"/>
            </a:br>
            <a:r>
              <a:rPr lang="en-US" dirty="0"/>
              <a:t>“Authorization” header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1036" y="3500971"/>
            <a:ext cx="3558022" cy="2536035"/>
          </a:xfrm>
          <a:prstGeom prst="rect">
            <a:avLst/>
          </a:prstGeom>
        </p:spPr>
      </p:pic>
    </p:spTree>
    <p:extLst>
      <p:ext uri="{BB962C8B-B14F-4D97-AF65-F5344CB8AC3E}">
        <p14:creationId xmlns:p14="http://schemas.microsoft.com/office/powerpoint/2010/main" val="10855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Application registration</a:t>
            </a:r>
            <a:endParaRPr lang="en-US" dirty="0"/>
          </a:p>
        </p:txBody>
      </p:sp>
      <p:sp>
        <p:nvSpPr>
          <p:cNvPr id="4" name="Text Placeholder 3"/>
          <p:cNvSpPr>
            <a:spLocks noGrp="1"/>
          </p:cNvSpPr>
          <p:nvPr>
            <p:ph type="body" sz="quarter" idx="11"/>
          </p:nvPr>
        </p:nvSpPr>
        <p:spPr>
          <a:xfrm>
            <a:off x="269875" y="1749425"/>
            <a:ext cx="11655425" cy="5108575"/>
          </a:xfrm>
        </p:spPr>
        <p:txBody>
          <a:bodyPr>
            <a:normAutofit/>
          </a:bodyPr>
          <a:lstStyle/>
          <a:p>
            <a:r>
              <a:rPr lang="en-AU" dirty="0"/>
              <a:t>An application can be registered with</a:t>
            </a:r>
          </a:p>
          <a:p>
            <a:pPr lvl="1"/>
            <a:r>
              <a:rPr lang="en-AU" dirty="0"/>
              <a:t>Power BI App Registration Tool at </a:t>
            </a:r>
            <a:r>
              <a:rPr lang="en-AU" dirty="0">
                <a:hlinkClick r:id="rId2"/>
              </a:rPr>
              <a:t>http://dev.powerbi.com/apps</a:t>
            </a:r>
            <a:r>
              <a:rPr lang="en-AU" dirty="0"/>
              <a:t>, or</a:t>
            </a:r>
          </a:p>
          <a:p>
            <a:pPr lvl="1"/>
            <a:r>
              <a:rPr lang="en-AU" dirty="0"/>
              <a:t>Azure Management Portal</a:t>
            </a:r>
          </a:p>
          <a:p>
            <a:r>
              <a:rPr lang="en-AU" dirty="0"/>
              <a:t>The Power BI App Registration Tool is the easiest option since there are just a few fields to fill in</a:t>
            </a:r>
          </a:p>
          <a:p>
            <a:r>
              <a:rPr lang="en-AU" dirty="0"/>
              <a:t>If you want to make changes to you app, this can only be done through the Azure Management Portal</a:t>
            </a:r>
          </a:p>
          <a:p>
            <a:endParaRPr lang="en-US" dirty="0"/>
          </a:p>
        </p:txBody>
      </p:sp>
    </p:spTree>
    <p:extLst>
      <p:ext uri="{BB962C8B-B14F-4D97-AF65-F5344CB8AC3E}">
        <p14:creationId xmlns:p14="http://schemas.microsoft.com/office/powerpoint/2010/main" val="150502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Authentication flow: Client application</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139309" y="1424167"/>
            <a:ext cx="6595025" cy="5063625"/>
          </a:xfrm>
          <a:prstGeom prst="rect">
            <a:avLst/>
          </a:prstGeom>
        </p:spPr>
      </p:pic>
    </p:spTree>
    <p:extLst>
      <p:ext uri="{BB962C8B-B14F-4D97-AF65-F5344CB8AC3E}">
        <p14:creationId xmlns:p14="http://schemas.microsoft.com/office/powerpoint/2010/main" val="415007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Authentication flow: Web application</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345622" y="1787961"/>
            <a:ext cx="7353340" cy="4381730"/>
          </a:xfrm>
          <a:prstGeom prst="rect">
            <a:avLst/>
          </a:prstGeom>
        </p:spPr>
      </p:pic>
    </p:spTree>
    <p:extLst>
      <p:ext uri="{BB962C8B-B14F-4D97-AF65-F5344CB8AC3E}">
        <p14:creationId xmlns:p14="http://schemas.microsoft.com/office/powerpoint/2010/main" val="415661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Operations</a:t>
            </a:r>
            <a:endParaRPr lang="en-US" dirty="0"/>
          </a:p>
        </p:txBody>
      </p:sp>
      <p:graphicFrame>
        <p:nvGraphicFramePr>
          <p:cNvPr id="6" name="Table 5"/>
          <p:cNvGraphicFramePr>
            <a:graphicFrameLocks noGrp="1"/>
          </p:cNvGraphicFramePr>
          <p:nvPr>
            <p:extLst/>
          </p:nvPr>
        </p:nvGraphicFramePr>
        <p:xfrm>
          <a:off x="449006" y="1820879"/>
          <a:ext cx="11231717" cy="4495760"/>
        </p:xfrm>
        <a:graphic>
          <a:graphicData uri="http://schemas.openxmlformats.org/drawingml/2006/table">
            <a:tbl>
              <a:tblPr firstRow="1" bandRow="1">
                <a:tableStyleId>{F5AB1C69-6EDB-4FF4-983F-18BD219EF322}</a:tableStyleId>
              </a:tblPr>
              <a:tblGrid>
                <a:gridCol w="3119142">
                  <a:extLst>
                    <a:ext uri="{9D8B030D-6E8A-4147-A177-3AD203B41FA5}">
                      <a16:colId xmlns:a16="http://schemas.microsoft.com/office/drawing/2014/main" val="20000"/>
                    </a:ext>
                  </a:extLst>
                </a:gridCol>
                <a:gridCol w="1033669">
                  <a:extLst>
                    <a:ext uri="{9D8B030D-6E8A-4147-A177-3AD203B41FA5}">
                      <a16:colId xmlns:a16="http://schemas.microsoft.com/office/drawing/2014/main" val="20001"/>
                    </a:ext>
                  </a:extLst>
                </a:gridCol>
                <a:gridCol w="7078906">
                  <a:extLst>
                    <a:ext uri="{9D8B030D-6E8A-4147-A177-3AD203B41FA5}">
                      <a16:colId xmlns:a16="http://schemas.microsoft.com/office/drawing/2014/main" val="20002"/>
                    </a:ext>
                  </a:extLst>
                </a:gridCol>
              </a:tblGrid>
              <a:tr h="370840">
                <a:tc>
                  <a:txBody>
                    <a:bodyPr/>
                    <a:lstStyle/>
                    <a:p>
                      <a:r>
                        <a:rPr lang="en-AU" sz="1600" dirty="0"/>
                        <a:t>Operation</a:t>
                      </a:r>
                      <a:endParaRPr lang="en-US" sz="1600" dirty="0"/>
                    </a:p>
                  </a:txBody>
                  <a:tcPr/>
                </a:tc>
                <a:tc>
                  <a:txBody>
                    <a:bodyPr/>
                    <a:lstStyle/>
                    <a:p>
                      <a:r>
                        <a:rPr lang="en-AU" sz="1600" dirty="0"/>
                        <a:t>Method</a:t>
                      </a:r>
                      <a:endParaRPr lang="en-US" sz="1600" dirty="0"/>
                    </a:p>
                  </a:txBody>
                  <a:tcPr/>
                </a:tc>
                <a:tc>
                  <a:txBody>
                    <a:bodyPr/>
                    <a:lstStyle/>
                    <a:p>
                      <a:endParaRPr lang="en-US" sz="1600" dirty="0"/>
                    </a:p>
                  </a:txBody>
                  <a:tcPr/>
                </a:tc>
                <a:extLst>
                  <a:ext uri="{0D108BD9-81ED-4DB2-BD59-A6C34878D82A}">
                    <a16:rowId xmlns:a16="http://schemas.microsoft.com/office/drawing/2014/main" val="10000"/>
                  </a:ext>
                </a:extLst>
              </a:tr>
              <a:tr h="370840">
                <a:tc>
                  <a:txBody>
                    <a:bodyPr/>
                    <a:lstStyle/>
                    <a:p>
                      <a:r>
                        <a:rPr lang="en-AU" sz="1600" dirty="0"/>
                        <a:t>List</a:t>
                      </a:r>
                      <a:r>
                        <a:rPr lang="en-AU" sz="1600" baseline="0" dirty="0"/>
                        <a:t> all </a:t>
                      </a:r>
                      <a:r>
                        <a:rPr lang="en-AU" sz="1600" dirty="0"/>
                        <a:t>datasets</a:t>
                      </a:r>
                      <a:endParaRPr lang="en-US" sz="1600" dirty="0"/>
                    </a:p>
                  </a:txBody>
                  <a:tcPr/>
                </a:tc>
                <a:tc>
                  <a:txBody>
                    <a:bodyPr/>
                    <a:lstStyle/>
                    <a:p>
                      <a:r>
                        <a:rPr lang="en-AU" sz="1600" dirty="0"/>
                        <a:t>GET</a:t>
                      </a:r>
                      <a:endParaRPr lang="en-US" sz="1600" dirty="0"/>
                    </a:p>
                  </a:txBody>
                  <a:tcPr/>
                </a:tc>
                <a:tc>
                  <a:txBody>
                    <a:bodyPr/>
                    <a:lstStyle/>
                    <a:p>
                      <a:r>
                        <a:rPr lang="en-US" sz="1600" dirty="0">
                          <a:effectLst/>
                        </a:rPr>
                        <a:t>Returns a JSON list of all dataset objects that includes a name and dataset ID</a:t>
                      </a:r>
                      <a:endParaRPr lang="en-US" sz="1600" dirty="0"/>
                    </a:p>
                  </a:txBody>
                  <a:tcPr/>
                </a:tc>
                <a:extLst>
                  <a:ext uri="{0D108BD9-81ED-4DB2-BD59-A6C34878D82A}">
                    <a16:rowId xmlns:a16="http://schemas.microsoft.com/office/drawing/2014/main" val="10001"/>
                  </a:ext>
                </a:extLst>
              </a:tr>
              <a:tr h="370840">
                <a:tc>
                  <a:txBody>
                    <a:bodyPr/>
                    <a:lstStyle/>
                    <a:p>
                      <a:r>
                        <a:rPr lang="en-AU" sz="1600" dirty="0"/>
                        <a:t>Create a dataset</a:t>
                      </a:r>
                      <a:endParaRPr lang="en-US" sz="1600" dirty="0"/>
                    </a:p>
                  </a:txBody>
                  <a:tcPr/>
                </a:tc>
                <a:tc>
                  <a:txBody>
                    <a:bodyPr/>
                    <a:lstStyle/>
                    <a:p>
                      <a:r>
                        <a:rPr lang="en-AU" sz="1600" dirty="0"/>
                        <a:t>POST</a:t>
                      </a:r>
                      <a:endParaRPr lang="en-US" sz="1600" dirty="0"/>
                    </a:p>
                  </a:txBody>
                  <a:tcPr/>
                </a:tc>
                <a:tc>
                  <a:txBody>
                    <a:bodyPr/>
                    <a:lstStyle/>
                    <a:p>
                      <a:r>
                        <a:rPr lang="en-US" sz="1600" dirty="0"/>
                        <a:t>Creates a new dataset with the schema definition that is in the JSON body, and returns the dataset ID and the properties of the objects created</a:t>
                      </a:r>
                    </a:p>
                  </a:txBody>
                  <a:tcPr/>
                </a:tc>
                <a:extLst>
                  <a:ext uri="{0D108BD9-81ED-4DB2-BD59-A6C34878D82A}">
                    <a16:rowId xmlns:a16="http://schemas.microsoft.com/office/drawing/2014/main" val="10002"/>
                  </a:ext>
                </a:extLst>
              </a:tr>
              <a:tr h="370840">
                <a:tc>
                  <a:txBody>
                    <a:bodyPr/>
                    <a:lstStyle/>
                    <a:p>
                      <a:r>
                        <a:rPr lang="en-AU" sz="1600" dirty="0"/>
                        <a:t>List all tables</a:t>
                      </a:r>
                      <a:endParaRPr lang="en-US" sz="1600" dirty="0"/>
                    </a:p>
                  </a:txBody>
                  <a:tcPr/>
                </a:tc>
                <a:tc>
                  <a:txBody>
                    <a:bodyPr/>
                    <a:lstStyle/>
                    <a:p>
                      <a:r>
                        <a:rPr lang="en-AU" sz="1600" dirty="0"/>
                        <a:t>GET</a:t>
                      </a:r>
                      <a:endParaRPr lang="en-US" sz="1600" dirty="0"/>
                    </a:p>
                  </a:txBody>
                  <a:tcPr/>
                </a:tc>
                <a:tc>
                  <a:txBody>
                    <a:bodyPr/>
                    <a:lstStyle/>
                    <a:p>
                      <a:r>
                        <a:rPr lang="en-US" sz="1600" dirty="0">
                          <a:effectLst/>
                        </a:rPr>
                        <a:t>Returns a JSON list of tables for the specified dataset</a:t>
                      </a:r>
                      <a:endParaRPr lang="en-US" sz="1600" dirty="0"/>
                    </a:p>
                  </a:txBody>
                  <a:tcPr/>
                </a:tc>
                <a:extLst>
                  <a:ext uri="{0D108BD9-81ED-4DB2-BD59-A6C34878D82A}">
                    <a16:rowId xmlns:a16="http://schemas.microsoft.com/office/drawing/2014/main" val="10003"/>
                  </a:ext>
                </a:extLst>
              </a:tr>
              <a:tr h="37080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AU" sz="1600" dirty="0"/>
                        <a:t>Update an existing table schema</a:t>
                      </a:r>
                      <a:endParaRPr lang="en-US" sz="1600" dirty="0"/>
                    </a:p>
                  </a:txBody>
                  <a:tcPr/>
                </a:tc>
                <a:tc>
                  <a:txBody>
                    <a:bodyPr/>
                    <a:lstStyle/>
                    <a:p>
                      <a:r>
                        <a:rPr lang="en-AU" sz="1600" dirty="0"/>
                        <a:t>PUT</a:t>
                      </a:r>
                      <a:endParaRPr lang="en-US" sz="1600" dirty="0"/>
                    </a:p>
                  </a:txBody>
                  <a:tcPr/>
                </a:tc>
                <a:tc>
                  <a:txBody>
                    <a:bodyPr/>
                    <a:lstStyle/>
                    <a:p>
                      <a:endParaRPr lang="en-US" sz="1600" dirty="0"/>
                    </a:p>
                  </a:txBody>
                  <a:tcPr/>
                </a:tc>
                <a:extLst>
                  <a:ext uri="{0D108BD9-81ED-4DB2-BD59-A6C34878D82A}">
                    <a16:rowId xmlns:a16="http://schemas.microsoft.com/office/drawing/2014/main" val="10004"/>
                  </a:ext>
                </a:extLst>
              </a:tr>
              <a:tr h="370840">
                <a:tc>
                  <a:txBody>
                    <a:bodyPr/>
                    <a:lstStyle/>
                    <a:p>
                      <a:r>
                        <a:rPr lang="en-AU" sz="1600" dirty="0"/>
                        <a:t>Add rows to a table in a dataset</a:t>
                      </a:r>
                      <a:endParaRPr lang="en-US" sz="1600" dirty="0"/>
                    </a:p>
                  </a:txBody>
                  <a:tcPr/>
                </a:tc>
                <a:tc>
                  <a:txBody>
                    <a:bodyPr/>
                    <a:lstStyle/>
                    <a:p>
                      <a:r>
                        <a:rPr lang="en-AU" sz="1600" dirty="0"/>
                        <a:t>POST</a:t>
                      </a:r>
                      <a:endParaRPr lang="en-US" sz="1600" dirty="0"/>
                    </a:p>
                  </a:txBody>
                  <a:tcPr/>
                </a:tc>
                <a:tc>
                  <a:txBody>
                    <a:bodyPr/>
                    <a:lstStyle/>
                    <a:p>
                      <a:endParaRPr lang="en-US" sz="1600" dirty="0"/>
                    </a:p>
                  </a:txBody>
                  <a:tcPr/>
                </a:tc>
                <a:extLst>
                  <a:ext uri="{0D108BD9-81ED-4DB2-BD59-A6C34878D82A}">
                    <a16:rowId xmlns:a16="http://schemas.microsoft.com/office/drawing/2014/main" val="10005"/>
                  </a:ext>
                </a:extLst>
              </a:tr>
              <a:tr h="370840">
                <a:tc>
                  <a:txBody>
                    <a:bodyPr/>
                    <a:lstStyle/>
                    <a:p>
                      <a:r>
                        <a:rPr lang="en-AU" sz="1600" dirty="0"/>
                        <a:t>Clear the rows in a table</a:t>
                      </a:r>
                      <a:endParaRPr lang="en-US" sz="1600" dirty="0"/>
                    </a:p>
                  </a:txBody>
                  <a:tcPr/>
                </a:tc>
                <a:tc>
                  <a:txBody>
                    <a:bodyPr/>
                    <a:lstStyle/>
                    <a:p>
                      <a:r>
                        <a:rPr lang="en-AU" sz="1600" dirty="0"/>
                        <a:t>DELETE</a:t>
                      </a:r>
                      <a:endParaRPr lang="en-US" sz="1600" dirty="0"/>
                    </a:p>
                  </a:txBody>
                  <a:tcPr/>
                </a:tc>
                <a:tc>
                  <a:txBody>
                    <a:bodyPr/>
                    <a:lstStyle/>
                    <a:p>
                      <a:endParaRPr lang="en-US" sz="1600" dirty="0"/>
                    </a:p>
                  </a:txBody>
                  <a:tcPr/>
                </a:tc>
                <a:extLst>
                  <a:ext uri="{0D108BD9-81ED-4DB2-BD59-A6C34878D82A}">
                    <a16:rowId xmlns:a16="http://schemas.microsoft.com/office/drawing/2014/main" val="10006"/>
                  </a:ext>
                </a:extLst>
              </a:tr>
              <a:tr h="370840">
                <a:tc>
                  <a:txBody>
                    <a:bodyPr/>
                    <a:lstStyle/>
                    <a:p>
                      <a:r>
                        <a:rPr lang="en-AU" sz="1600" dirty="0"/>
                        <a:t>List all groups</a:t>
                      </a:r>
                      <a:endParaRPr lang="en-US" sz="1600" dirty="0"/>
                    </a:p>
                  </a:txBody>
                  <a:tcPr/>
                </a:tc>
                <a:tc>
                  <a:txBody>
                    <a:bodyPr/>
                    <a:lstStyle/>
                    <a:p>
                      <a:r>
                        <a:rPr lang="en-AU" sz="1600" dirty="0"/>
                        <a:t>GET</a:t>
                      </a:r>
                      <a:endParaRPr lang="en-US" sz="1600" dirty="0"/>
                    </a:p>
                  </a:txBody>
                  <a:tcPr/>
                </a:tc>
                <a:tc>
                  <a:txBody>
                    <a:bodyPr/>
                    <a:lstStyle/>
                    <a:p>
                      <a:r>
                        <a:rPr lang="en-US" sz="1600" dirty="0">
                          <a:effectLst/>
                        </a:rPr>
                        <a:t>Returns a JSON list of all the groups of</a:t>
                      </a:r>
                      <a:r>
                        <a:rPr lang="en-US" sz="1600" baseline="0" dirty="0">
                          <a:effectLst/>
                        </a:rPr>
                        <a:t> which</a:t>
                      </a:r>
                      <a:r>
                        <a:rPr lang="en-US" sz="1600" dirty="0">
                          <a:effectLst/>
                        </a:rPr>
                        <a:t> the user is a member</a:t>
                      </a:r>
                      <a:endParaRPr lang="en-US" sz="1600" dirty="0"/>
                    </a:p>
                  </a:txBody>
                  <a:tcPr/>
                </a:tc>
                <a:extLst>
                  <a:ext uri="{0D108BD9-81ED-4DB2-BD59-A6C34878D82A}">
                    <a16:rowId xmlns:a16="http://schemas.microsoft.com/office/drawing/2014/main" val="10007"/>
                  </a:ext>
                </a:extLst>
              </a:tr>
              <a:tr h="370840">
                <a:tc>
                  <a:txBody>
                    <a:bodyPr/>
                    <a:lstStyle/>
                    <a:p>
                      <a:r>
                        <a:rPr lang="en-US" sz="1600" dirty="0"/>
                        <a:t>List all dashboards</a:t>
                      </a:r>
                    </a:p>
                  </a:txBody>
                  <a:tcPr/>
                </a:tc>
                <a:tc>
                  <a:txBody>
                    <a:bodyPr/>
                    <a:lstStyle/>
                    <a:p>
                      <a:r>
                        <a:rPr lang="en-US" sz="1600" dirty="0"/>
                        <a:t>GET</a:t>
                      </a:r>
                    </a:p>
                  </a:txBody>
                  <a:tcPr/>
                </a:tc>
                <a:tc>
                  <a:txBody>
                    <a:bodyPr/>
                    <a:lstStyle/>
                    <a:p>
                      <a:r>
                        <a:rPr lang="en-US" sz="1600" dirty="0"/>
                        <a:t>(In preview)</a:t>
                      </a:r>
                    </a:p>
                  </a:txBody>
                  <a:tcPr/>
                </a:tc>
                <a:extLst>
                  <a:ext uri="{0D108BD9-81ED-4DB2-BD59-A6C34878D82A}">
                    <a16:rowId xmlns:a16="http://schemas.microsoft.com/office/drawing/2014/main" val="10008"/>
                  </a:ext>
                </a:extLst>
              </a:tr>
              <a:tr h="370840">
                <a:tc>
                  <a:txBody>
                    <a:bodyPr/>
                    <a:lstStyle/>
                    <a:p>
                      <a:r>
                        <a:rPr lang="en-US" sz="1600" dirty="0"/>
                        <a:t>List all tiles</a:t>
                      </a:r>
                    </a:p>
                  </a:txBody>
                  <a:tcPr/>
                </a:tc>
                <a:tc>
                  <a:txBody>
                    <a:bodyPr/>
                    <a:lstStyle/>
                    <a:p>
                      <a:r>
                        <a:rPr lang="en-US" sz="1600" dirty="0"/>
                        <a:t>GET</a:t>
                      </a:r>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(In preview) </a:t>
                      </a:r>
                      <a:r>
                        <a:rPr lang="en-US" sz="1600" dirty="0">
                          <a:effectLst/>
                        </a:rPr>
                        <a:t>Returns a JSON list of tiles for the specified dashboard.</a:t>
                      </a:r>
                      <a:r>
                        <a:rPr lang="en-US" sz="1600" baseline="0" dirty="0">
                          <a:effectLst/>
                        </a:rPr>
                        <a:t> </a:t>
                      </a:r>
                      <a:endParaRPr lang="en-US" sz="1600" dirty="0"/>
                    </a:p>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Use this method to retrieve the embed URL.</a:t>
                      </a:r>
                    </a:p>
                  </a:txBody>
                  <a:tcPr/>
                </a:tc>
                <a:extLst>
                  <a:ext uri="{0D108BD9-81ED-4DB2-BD59-A6C34878D82A}">
                    <a16:rowId xmlns:a16="http://schemas.microsoft.com/office/drawing/2014/main" val="10009"/>
                  </a:ext>
                </a:extLst>
              </a:tr>
              <a:tr h="370840">
                <a:tc>
                  <a:txBody>
                    <a:bodyPr/>
                    <a:lstStyle/>
                    <a:p>
                      <a:r>
                        <a:rPr lang="en-US" sz="1600" dirty="0"/>
                        <a:t>List all reports</a:t>
                      </a:r>
                    </a:p>
                  </a:txBody>
                  <a:tcPr/>
                </a:tc>
                <a:tc>
                  <a:txBody>
                    <a:bodyPr/>
                    <a:lstStyle/>
                    <a:p>
                      <a:r>
                        <a:rPr lang="en-US" sz="1600" dirty="0"/>
                        <a:t>GET</a:t>
                      </a:r>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(In preview) Use this method to retrieve the embed URL</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89286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3" name="Rectangle 15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pPr>
              <a:spcAft>
                <a:spcPts val="588"/>
              </a:spcAft>
            </a:pPr>
            <a:r>
              <a:rPr lang="en-US" dirty="0">
                <a:solidFill>
                  <a:schemeClr val="bg1"/>
                </a:solidFill>
              </a:rPr>
              <a:t>Keep a pulse on your business with live, interactive dashboards</a:t>
            </a:r>
          </a:p>
        </p:txBody>
      </p:sp>
      <p:sp>
        <p:nvSpPr>
          <p:cNvPr id="58" name="Freeform 57"/>
          <p:cNvSpPr/>
          <p:nvPr/>
        </p:nvSpPr>
        <p:spPr bwMode="auto">
          <a:xfrm>
            <a:off x="2201505" y="2533404"/>
            <a:ext cx="482168" cy="537065"/>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solidFill>
            <a:schemeClr val="accent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err="1">
              <a:ln>
                <a:noFill/>
              </a:ln>
              <a:solidFill>
                <a:schemeClr val="accent1"/>
              </a:solidFill>
              <a:effectLst/>
              <a:uLnTx/>
              <a:uFillTx/>
              <a:ea typeface="Segoe UI" pitchFamily="34" charset="0"/>
              <a:cs typeface="Segoe UI" pitchFamily="34" charset="0"/>
            </a:endParaRPr>
          </a:p>
        </p:txBody>
      </p:sp>
      <p:grpSp>
        <p:nvGrpSpPr>
          <p:cNvPr id="60" name="Group 59"/>
          <p:cNvGrpSpPr/>
          <p:nvPr/>
        </p:nvGrpSpPr>
        <p:grpSpPr>
          <a:xfrm>
            <a:off x="2014823" y="3533637"/>
            <a:ext cx="637102" cy="445502"/>
            <a:chOff x="1182255" y="2216727"/>
            <a:chExt cx="5006109" cy="3500582"/>
          </a:xfrm>
          <a:solidFill>
            <a:srgbClr val="0078D7"/>
          </a:solidFill>
        </p:grpSpPr>
        <p:sp>
          <p:nvSpPr>
            <p:cNvPr id="63" name="Freeform 62"/>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accent1"/>
                </a:solidFill>
                <a:effectLst/>
                <a:uLnTx/>
                <a:uFillTx/>
              </a:endParaRPr>
            </a:p>
          </p:txBody>
        </p:sp>
        <p:grpSp>
          <p:nvGrpSpPr>
            <p:cNvPr id="64" name="Group 63"/>
            <p:cNvGrpSpPr/>
            <p:nvPr/>
          </p:nvGrpSpPr>
          <p:grpSpPr>
            <a:xfrm>
              <a:off x="1371600" y="2904099"/>
              <a:ext cx="4622800" cy="2628550"/>
              <a:chOff x="1371600" y="3272399"/>
              <a:chExt cx="4622800" cy="2628550"/>
            </a:xfrm>
            <a:grpFill/>
          </p:grpSpPr>
          <p:grpSp>
            <p:nvGrpSpPr>
              <p:cNvPr id="65" name="Group 64"/>
              <p:cNvGrpSpPr/>
              <p:nvPr/>
            </p:nvGrpSpPr>
            <p:grpSpPr>
              <a:xfrm>
                <a:off x="1371600" y="3272399"/>
                <a:ext cx="4622800" cy="609250"/>
                <a:chOff x="1403350" y="3272399"/>
                <a:chExt cx="4216400" cy="609250"/>
              </a:xfrm>
              <a:grpFill/>
            </p:grpSpPr>
            <p:sp>
              <p:nvSpPr>
                <p:cNvPr id="81" name="Freeform 80"/>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accent1"/>
                    </a:solidFill>
                    <a:effectLst/>
                    <a:uLnTx/>
                    <a:uFillTx/>
                  </a:endParaRPr>
                </a:p>
              </p:txBody>
            </p:sp>
            <p:sp>
              <p:nvSpPr>
                <p:cNvPr id="82" name="Freeform 81"/>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accent1"/>
                    </a:solidFill>
                    <a:effectLst/>
                    <a:uLnTx/>
                    <a:uFillTx/>
                  </a:endParaRPr>
                </a:p>
              </p:txBody>
            </p:sp>
            <p:sp>
              <p:nvSpPr>
                <p:cNvPr id="83" name="Freeform 82"/>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accent1"/>
                    </a:solidFill>
                    <a:effectLst/>
                    <a:uLnTx/>
                    <a:uFillTx/>
                  </a:endParaRPr>
                </a:p>
              </p:txBody>
            </p:sp>
            <p:sp>
              <p:nvSpPr>
                <p:cNvPr id="84" name="Freeform 83"/>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accent1"/>
                    </a:solidFill>
                    <a:effectLst/>
                    <a:uLnTx/>
                    <a:uFillTx/>
                  </a:endParaRPr>
                </a:p>
              </p:txBody>
            </p:sp>
          </p:grpSp>
          <p:grpSp>
            <p:nvGrpSpPr>
              <p:cNvPr id="66" name="Group 65"/>
              <p:cNvGrpSpPr/>
              <p:nvPr/>
            </p:nvGrpSpPr>
            <p:grpSpPr>
              <a:xfrm>
                <a:off x="1371600" y="3945499"/>
                <a:ext cx="4622800" cy="609250"/>
                <a:chOff x="1403350" y="3272399"/>
                <a:chExt cx="4216400" cy="609250"/>
              </a:xfrm>
              <a:grpFill/>
            </p:grpSpPr>
            <p:sp>
              <p:nvSpPr>
                <p:cNvPr id="77" name="Freeform 76"/>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accent1"/>
                    </a:solidFill>
                    <a:effectLst/>
                    <a:uLnTx/>
                    <a:uFillTx/>
                  </a:endParaRPr>
                </a:p>
              </p:txBody>
            </p:sp>
            <p:sp>
              <p:nvSpPr>
                <p:cNvPr id="78" name="Freeform 77"/>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accent1"/>
                    </a:solidFill>
                    <a:effectLst/>
                    <a:uLnTx/>
                    <a:uFillTx/>
                  </a:endParaRPr>
                </a:p>
              </p:txBody>
            </p:sp>
            <p:sp>
              <p:nvSpPr>
                <p:cNvPr id="79" name="Freeform 78"/>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accent1"/>
                    </a:solidFill>
                    <a:effectLst/>
                    <a:uLnTx/>
                    <a:uFillTx/>
                  </a:endParaRPr>
                </a:p>
              </p:txBody>
            </p:sp>
            <p:sp>
              <p:nvSpPr>
                <p:cNvPr id="80" name="Freeform 79"/>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accent1"/>
                    </a:solidFill>
                    <a:effectLst/>
                    <a:uLnTx/>
                    <a:uFillTx/>
                  </a:endParaRPr>
                </a:p>
              </p:txBody>
            </p:sp>
          </p:grpSp>
          <p:grpSp>
            <p:nvGrpSpPr>
              <p:cNvPr id="67" name="Group 66"/>
              <p:cNvGrpSpPr/>
              <p:nvPr/>
            </p:nvGrpSpPr>
            <p:grpSpPr>
              <a:xfrm>
                <a:off x="1371600" y="4618599"/>
                <a:ext cx="4622800" cy="609250"/>
                <a:chOff x="1403350" y="3272399"/>
                <a:chExt cx="4216400" cy="609250"/>
              </a:xfrm>
              <a:grpFill/>
            </p:grpSpPr>
            <p:sp>
              <p:nvSpPr>
                <p:cNvPr id="73" name="Freeform 72"/>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accent1"/>
                    </a:solidFill>
                    <a:effectLst/>
                    <a:uLnTx/>
                    <a:uFillTx/>
                  </a:endParaRPr>
                </a:p>
              </p:txBody>
            </p:sp>
            <p:sp>
              <p:nvSpPr>
                <p:cNvPr id="74" name="Freeform 73"/>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accent1"/>
                    </a:solidFill>
                    <a:effectLst/>
                    <a:uLnTx/>
                    <a:uFillTx/>
                  </a:endParaRPr>
                </a:p>
              </p:txBody>
            </p:sp>
            <p:sp>
              <p:nvSpPr>
                <p:cNvPr id="75" name="Freeform 74"/>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accent1"/>
                    </a:solidFill>
                    <a:effectLst/>
                    <a:uLnTx/>
                    <a:uFillTx/>
                  </a:endParaRPr>
                </a:p>
              </p:txBody>
            </p:sp>
            <p:sp>
              <p:nvSpPr>
                <p:cNvPr id="76" name="Freeform 75"/>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accent1"/>
                    </a:solidFill>
                    <a:effectLst/>
                    <a:uLnTx/>
                    <a:uFillTx/>
                  </a:endParaRPr>
                </a:p>
              </p:txBody>
            </p:sp>
          </p:grpSp>
          <p:grpSp>
            <p:nvGrpSpPr>
              <p:cNvPr id="68" name="Group 67"/>
              <p:cNvGrpSpPr/>
              <p:nvPr/>
            </p:nvGrpSpPr>
            <p:grpSpPr>
              <a:xfrm>
                <a:off x="1371600" y="5291699"/>
                <a:ext cx="4622800" cy="609250"/>
                <a:chOff x="1403350" y="3272399"/>
                <a:chExt cx="4216400" cy="609250"/>
              </a:xfrm>
              <a:grpFill/>
            </p:grpSpPr>
            <p:sp>
              <p:nvSpPr>
                <p:cNvPr id="69" name="Freeform 68"/>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accent1"/>
                    </a:solidFill>
                    <a:effectLst/>
                    <a:uLnTx/>
                    <a:uFillTx/>
                  </a:endParaRPr>
                </a:p>
              </p:txBody>
            </p:sp>
            <p:sp>
              <p:nvSpPr>
                <p:cNvPr id="70" name="Freeform 69"/>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accent1"/>
                    </a:solidFill>
                    <a:effectLst/>
                    <a:uLnTx/>
                    <a:uFillTx/>
                  </a:endParaRPr>
                </a:p>
              </p:txBody>
            </p:sp>
            <p:sp>
              <p:nvSpPr>
                <p:cNvPr id="71" name="Freeform 70"/>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accent1"/>
                    </a:solidFill>
                    <a:effectLst/>
                    <a:uLnTx/>
                    <a:uFillTx/>
                  </a:endParaRPr>
                </a:p>
              </p:txBody>
            </p:sp>
            <p:sp>
              <p:nvSpPr>
                <p:cNvPr id="72" name="Freeform 71"/>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accent1"/>
                    </a:solidFill>
                    <a:effectLst/>
                    <a:uLnTx/>
                    <a:uFillTx/>
                  </a:endParaRPr>
                </a:p>
              </p:txBody>
            </p:sp>
          </p:grpSp>
        </p:grpSp>
      </p:grpSp>
      <p:sp>
        <p:nvSpPr>
          <p:cNvPr id="100" name="Rectangle 99"/>
          <p:cNvSpPr/>
          <p:nvPr/>
        </p:nvSpPr>
        <p:spPr bwMode="auto">
          <a:xfrm>
            <a:off x="6912873" y="2441754"/>
            <a:ext cx="4351395" cy="1994820"/>
          </a:xfrm>
          <a:prstGeom prst="rect">
            <a:avLst/>
          </a:prstGeom>
          <a:noFill/>
          <a:ln w="3175">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cxnSp>
        <p:nvCxnSpPr>
          <p:cNvPr id="101" name="Straight Connector 100"/>
          <p:cNvCxnSpPr/>
          <p:nvPr/>
        </p:nvCxnSpPr>
        <p:spPr>
          <a:xfrm>
            <a:off x="2773315" y="3505429"/>
            <a:ext cx="2848016"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2" name="Freeform 101"/>
          <p:cNvSpPr/>
          <p:nvPr/>
        </p:nvSpPr>
        <p:spPr bwMode="auto">
          <a:xfrm flipV="1">
            <a:off x="3318725" y="2535829"/>
            <a:ext cx="2302607" cy="719771"/>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accent1"/>
              </a:solidFill>
              <a:effectLst/>
              <a:uLnTx/>
              <a:uFillTx/>
            </a:endParaRPr>
          </a:p>
        </p:txBody>
      </p:sp>
      <p:grpSp>
        <p:nvGrpSpPr>
          <p:cNvPr id="104" name="Group 103"/>
          <p:cNvGrpSpPr/>
          <p:nvPr/>
        </p:nvGrpSpPr>
        <p:grpSpPr>
          <a:xfrm>
            <a:off x="5696555" y="3114630"/>
            <a:ext cx="1132352" cy="767280"/>
            <a:chOff x="4402138" y="2281238"/>
            <a:chExt cx="3387725" cy="2295525"/>
          </a:xfrm>
          <a:solidFill>
            <a:schemeClr val="accent2"/>
          </a:solidFill>
        </p:grpSpPr>
        <p:sp>
          <p:nvSpPr>
            <p:cNvPr id="105" name="Freeform 55"/>
            <p:cNvSpPr>
              <a:spLocks noEditPoints="1"/>
            </p:cNvSpPr>
            <p:nvPr/>
          </p:nvSpPr>
          <p:spPr bwMode="auto">
            <a:xfrm>
              <a:off x="4665663" y="2281238"/>
              <a:ext cx="2860675" cy="2024063"/>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accent1"/>
                </a:solidFill>
                <a:effectLst/>
                <a:uLnTx/>
                <a:uFillTx/>
              </a:endParaRPr>
            </a:p>
          </p:txBody>
        </p:sp>
        <p:sp>
          <p:nvSpPr>
            <p:cNvPr id="106" name="Freeform 56"/>
            <p:cNvSpPr>
              <a:spLocks/>
            </p:cNvSpPr>
            <p:nvPr/>
          </p:nvSpPr>
          <p:spPr bwMode="auto">
            <a:xfrm>
              <a:off x="5195888" y="3332163"/>
              <a:ext cx="146050" cy="711200"/>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accent1"/>
                </a:solidFill>
                <a:effectLst/>
                <a:uLnTx/>
                <a:uFillTx/>
              </a:endParaRPr>
            </a:p>
          </p:txBody>
        </p:sp>
        <p:sp>
          <p:nvSpPr>
            <p:cNvPr id="107" name="Freeform 57"/>
            <p:cNvSpPr>
              <a:spLocks/>
            </p:cNvSpPr>
            <p:nvPr/>
          </p:nvSpPr>
          <p:spPr bwMode="auto">
            <a:xfrm>
              <a:off x="5695951" y="2582863"/>
              <a:ext cx="146050" cy="1460500"/>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accent1"/>
                </a:solidFill>
                <a:effectLst/>
                <a:uLnTx/>
                <a:uFillTx/>
              </a:endParaRPr>
            </a:p>
          </p:txBody>
        </p:sp>
        <p:sp>
          <p:nvSpPr>
            <p:cNvPr id="108" name="Freeform 58"/>
            <p:cNvSpPr>
              <a:spLocks/>
            </p:cNvSpPr>
            <p:nvPr/>
          </p:nvSpPr>
          <p:spPr bwMode="auto">
            <a:xfrm>
              <a:off x="6262688" y="2835276"/>
              <a:ext cx="146050" cy="1208088"/>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accent1"/>
                </a:solidFill>
                <a:effectLst/>
                <a:uLnTx/>
                <a:uFillTx/>
              </a:endParaRPr>
            </a:p>
          </p:txBody>
        </p:sp>
        <p:sp>
          <p:nvSpPr>
            <p:cNvPr id="109" name="Freeform 59"/>
            <p:cNvSpPr>
              <a:spLocks/>
            </p:cNvSpPr>
            <p:nvPr/>
          </p:nvSpPr>
          <p:spPr bwMode="auto">
            <a:xfrm>
              <a:off x="6850063" y="3444876"/>
              <a:ext cx="146050" cy="59848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accent1"/>
                </a:solidFill>
                <a:effectLst/>
                <a:uLnTx/>
                <a:uFillTx/>
              </a:endParaRPr>
            </a:p>
          </p:txBody>
        </p:sp>
        <p:sp>
          <p:nvSpPr>
            <p:cNvPr id="110" name="Freeform 60"/>
            <p:cNvSpPr>
              <a:spLocks/>
            </p:cNvSpPr>
            <p:nvPr/>
          </p:nvSpPr>
          <p:spPr bwMode="auto">
            <a:xfrm>
              <a:off x="4402138" y="4430713"/>
              <a:ext cx="3387725" cy="146050"/>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accent1"/>
                </a:solidFill>
                <a:effectLst/>
                <a:uLnTx/>
                <a:uFillTx/>
              </a:endParaRPr>
            </a:p>
          </p:txBody>
        </p:sp>
      </p:grpSp>
      <p:pic>
        <p:nvPicPr>
          <p:cNvPr id="111" name="Picture 1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9731" y="2507053"/>
            <a:ext cx="4248952" cy="1882492"/>
          </a:xfrm>
          <a:prstGeom prst="rect">
            <a:avLst/>
          </a:prstGeom>
        </p:spPr>
      </p:pic>
      <p:sp>
        <p:nvSpPr>
          <p:cNvPr id="112" name="TextBox 111"/>
          <p:cNvSpPr txBox="1"/>
          <p:nvPr/>
        </p:nvSpPr>
        <p:spPr>
          <a:xfrm>
            <a:off x="3872058" y="2204198"/>
            <a:ext cx="748722" cy="181036"/>
          </a:xfrm>
          <a:prstGeom prst="rect">
            <a:avLst/>
          </a:prstGeom>
          <a:noFill/>
        </p:spPr>
        <p:txBody>
          <a:bodyPr wrap="none" lIns="0" tIns="0" rIns="0" bIns="0" rtlCol="0">
            <a:sp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accent1"/>
                </a:solidFill>
                <a:effectLst/>
                <a:uLnTx/>
                <a:uFillTx/>
              </a:rPr>
              <a:t>Event Hubs</a:t>
            </a:r>
          </a:p>
        </p:txBody>
      </p:sp>
      <p:sp>
        <p:nvSpPr>
          <p:cNvPr id="113" name="TextBox 112"/>
          <p:cNvSpPr txBox="1"/>
          <p:nvPr/>
        </p:nvSpPr>
        <p:spPr>
          <a:xfrm>
            <a:off x="2651924" y="1594131"/>
            <a:ext cx="1093632" cy="181036"/>
          </a:xfrm>
          <a:prstGeom prst="rect">
            <a:avLst/>
          </a:prstGeom>
          <a:noFill/>
        </p:spPr>
        <p:txBody>
          <a:bodyPr wrap="none" lIns="0" tIns="0" rIns="0" bIns="0" rtlCol="0">
            <a:sp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accent1"/>
                </a:solidFill>
                <a:effectLst/>
                <a:uLnTx/>
                <a:uFillTx/>
              </a:rPr>
              <a:t>Stream Analytics</a:t>
            </a:r>
          </a:p>
        </p:txBody>
      </p:sp>
      <p:sp>
        <p:nvSpPr>
          <p:cNvPr id="114" name="TextBox 113"/>
          <p:cNvSpPr txBox="1"/>
          <p:nvPr/>
        </p:nvSpPr>
        <p:spPr>
          <a:xfrm>
            <a:off x="1942255" y="3119298"/>
            <a:ext cx="1179876" cy="181036"/>
          </a:xfrm>
          <a:prstGeom prst="rect">
            <a:avLst/>
          </a:prstGeom>
          <a:noFill/>
        </p:spPr>
        <p:txBody>
          <a:bodyPr wrap="none" lIns="0" tIns="0" rIns="0" bIns="0" rtlCol="0">
            <a:sp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accent1"/>
                </a:solidFill>
                <a:effectLst/>
                <a:uLnTx/>
                <a:uFillTx/>
              </a:rPr>
              <a:t>Machine Learning</a:t>
            </a:r>
          </a:p>
        </p:txBody>
      </p:sp>
      <p:sp>
        <p:nvSpPr>
          <p:cNvPr id="115" name="TextBox 114"/>
          <p:cNvSpPr txBox="1"/>
          <p:nvPr/>
        </p:nvSpPr>
        <p:spPr>
          <a:xfrm>
            <a:off x="2095016" y="4069934"/>
            <a:ext cx="516167" cy="180947"/>
          </a:xfrm>
          <a:prstGeom prst="rect">
            <a:avLst/>
          </a:prstGeom>
          <a:noFill/>
        </p:spPr>
        <p:txBody>
          <a:bodyPr wrap="none" lIns="0" tIns="0" rIns="0" bIns="0" rtlCol="0">
            <a:sp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accent1"/>
                </a:solidFill>
                <a:effectLst/>
                <a:uLnTx/>
                <a:uFillTx/>
              </a:rPr>
              <a:t>Storage</a:t>
            </a:r>
          </a:p>
        </p:txBody>
      </p:sp>
      <p:sp>
        <p:nvSpPr>
          <p:cNvPr id="116" name="TextBox 115"/>
          <p:cNvSpPr txBox="1"/>
          <p:nvPr/>
        </p:nvSpPr>
        <p:spPr>
          <a:xfrm>
            <a:off x="2696077" y="4613147"/>
            <a:ext cx="906311" cy="181036"/>
          </a:xfrm>
          <a:prstGeom prst="rect">
            <a:avLst/>
          </a:prstGeom>
          <a:noFill/>
        </p:spPr>
        <p:txBody>
          <a:bodyPr wrap="none" lIns="0" tIns="0" rIns="0" bIns="0" rtlCol="0">
            <a:sp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accent1"/>
                </a:solidFill>
                <a:effectLst/>
                <a:uLnTx/>
                <a:uFillTx/>
              </a:rPr>
              <a:t>SQL database</a:t>
            </a:r>
          </a:p>
        </p:txBody>
      </p:sp>
      <p:sp>
        <p:nvSpPr>
          <p:cNvPr id="117" name="TextBox 116"/>
          <p:cNvSpPr txBox="1"/>
          <p:nvPr/>
        </p:nvSpPr>
        <p:spPr>
          <a:xfrm>
            <a:off x="3990336" y="4756518"/>
            <a:ext cx="664742" cy="181036"/>
          </a:xfrm>
          <a:prstGeom prst="rect">
            <a:avLst/>
          </a:prstGeom>
          <a:noFill/>
        </p:spPr>
        <p:txBody>
          <a:bodyPr wrap="none" lIns="0" tIns="0" rIns="0" bIns="0" rtlCol="0">
            <a:sp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accent1"/>
                </a:solidFill>
                <a:effectLst/>
                <a:uLnTx/>
                <a:uFillTx/>
              </a:rPr>
              <a:t>HDInsight</a:t>
            </a:r>
          </a:p>
        </p:txBody>
      </p:sp>
      <p:sp>
        <p:nvSpPr>
          <p:cNvPr id="119" name="Freeform 118"/>
          <p:cNvSpPr/>
          <p:nvPr/>
        </p:nvSpPr>
        <p:spPr bwMode="auto">
          <a:xfrm>
            <a:off x="4287587" y="3750201"/>
            <a:ext cx="1333744" cy="411614"/>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accent1"/>
              </a:solidFill>
              <a:effectLst/>
              <a:uLnTx/>
              <a:uFillTx/>
            </a:endParaRPr>
          </a:p>
        </p:txBody>
      </p:sp>
      <p:sp>
        <p:nvSpPr>
          <p:cNvPr id="120" name="TextBox 119"/>
          <p:cNvSpPr txBox="1"/>
          <p:nvPr/>
        </p:nvSpPr>
        <p:spPr>
          <a:xfrm>
            <a:off x="5878815" y="3934203"/>
            <a:ext cx="775853" cy="241285"/>
          </a:xfrm>
          <a:prstGeom prst="rect">
            <a:avLst/>
          </a:prstGeom>
          <a:noFill/>
        </p:spPr>
        <p:txBody>
          <a:bodyPr wrap="none" lIns="0" tIns="0" rIns="0" bIns="0" rtlCol="0">
            <a:sp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dirty="0">
                <a:ln>
                  <a:noFill/>
                </a:ln>
                <a:solidFill>
                  <a:schemeClr val="accent1"/>
                </a:solidFill>
                <a:effectLst/>
                <a:uLnTx/>
                <a:uFillTx/>
              </a:rPr>
              <a:t>Power BI</a:t>
            </a:r>
          </a:p>
        </p:txBody>
      </p:sp>
      <p:sp>
        <p:nvSpPr>
          <p:cNvPr id="123" name="Rectangle 122"/>
          <p:cNvSpPr/>
          <p:nvPr/>
        </p:nvSpPr>
        <p:spPr>
          <a:xfrm>
            <a:off x="683325" y="2594708"/>
            <a:ext cx="1270836" cy="264972"/>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cs typeface="Segoe UI Semilight" panose="020B0402040204020203" pitchFamily="34" charset="0"/>
              </a:rPr>
              <a:t>Power BI</a:t>
            </a:r>
          </a:p>
        </p:txBody>
      </p:sp>
      <p:grpSp>
        <p:nvGrpSpPr>
          <p:cNvPr id="124" name="Group 123"/>
          <p:cNvGrpSpPr/>
          <p:nvPr/>
        </p:nvGrpSpPr>
        <p:grpSpPr>
          <a:xfrm>
            <a:off x="325613" y="2621678"/>
            <a:ext cx="324859" cy="207634"/>
            <a:chOff x="7884058" y="5368509"/>
            <a:chExt cx="324905" cy="207663"/>
          </a:xfrm>
        </p:grpSpPr>
        <p:sp>
          <p:nvSpPr>
            <p:cNvPr id="12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2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2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2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2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3" name="Group 2"/>
          <p:cNvGrpSpPr/>
          <p:nvPr/>
        </p:nvGrpSpPr>
        <p:grpSpPr>
          <a:xfrm>
            <a:off x="1826457" y="5279144"/>
            <a:ext cx="8493623" cy="940993"/>
            <a:chOff x="2194921" y="5218949"/>
            <a:chExt cx="8663938" cy="959862"/>
          </a:xfrm>
        </p:grpSpPr>
        <p:sp>
          <p:nvSpPr>
            <p:cNvPr id="6" name="TextBox 5"/>
            <p:cNvSpPr txBox="1"/>
            <p:nvPr/>
          </p:nvSpPr>
          <p:spPr>
            <a:xfrm>
              <a:off x="2194921" y="5218949"/>
              <a:ext cx="6746753" cy="947952"/>
            </a:xfrm>
            <a:prstGeom prst="rect">
              <a:avLst/>
            </a:prstGeom>
            <a:noFill/>
          </p:spPr>
          <p:txBody>
            <a:bodyPr wrap="square" lIns="179285" tIns="143428" rIns="179285" bIns="143428" rtlCol="0">
              <a:spAutoFit/>
            </a:bodyPr>
            <a:lstStyle/>
            <a:p>
              <a:pPr marL="174297" marR="0" lvl="0" indent="-174297" defTabSz="896386" eaLnBrk="1" fontAlgn="auto" latinLnBrk="0" hangingPunct="1">
                <a:lnSpc>
                  <a:spcPct val="90000"/>
                </a:lnSpc>
                <a:spcBef>
                  <a:spcPts val="0"/>
                </a:spcBef>
                <a:spcAft>
                  <a:spcPts val="588"/>
                </a:spcAft>
                <a:buClr>
                  <a:schemeClr val="accent2"/>
                </a:buClr>
                <a:buSzTx/>
                <a:buFont typeface="Arial" panose="020B0604020202020204" pitchFamily="34" charset="0"/>
                <a:buChar char="•"/>
                <a:tabLst/>
                <a:defRPr/>
              </a:pPr>
              <a:r>
                <a:rPr kumimoji="0" lang="en-US" sz="1176" b="0" i="0" u="none" strike="noStrike" kern="0" cap="none" spc="0" normalizeH="0" baseline="0" noProof="0" dirty="0">
                  <a:ln>
                    <a:noFill/>
                  </a:ln>
                  <a:solidFill>
                    <a:schemeClr val="bg1"/>
                  </a:solidFill>
                  <a:effectLst/>
                  <a:uLnTx/>
                  <a:uFillTx/>
                </a:rPr>
                <a:t>Analytics for everyone, even non-data experts </a:t>
              </a:r>
            </a:p>
            <a:p>
              <a:pPr marL="174297" marR="0" lvl="0" indent="-174297" defTabSz="896386" eaLnBrk="1" fontAlgn="auto" latinLnBrk="0" hangingPunct="1">
                <a:lnSpc>
                  <a:spcPct val="90000"/>
                </a:lnSpc>
                <a:spcBef>
                  <a:spcPts val="0"/>
                </a:spcBef>
                <a:spcAft>
                  <a:spcPts val="588"/>
                </a:spcAft>
                <a:buClr>
                  <a:schemeClr val="accent2"/>
                </a:buClr>
                <a:buSzTx/>
                <a:buFont typeface="Arial" panose="020B0604020202020204" pitchFamily="34" charset="0"/>
                <a:buChar char="•"/>
                <a:tabLst/>
                <a:defRPr/>
              </a:pPr>
              <a:r>
                <a:rPr kumimoji="0" lang="en-US" sz="1176" b="0" i="0" u="none" strike="noStrike" kern="0" cap="none" spc="0" normalizeH="0" baseline="0" noProof="0" dirty="0">
                  <a:ln>
                    <a:noFill/>
                  </a:ln>
                  <a:solidFill>
                    <a:schemeClr val="bg1"/>
                  </a:solidFill>
                  <a:effectLst/>
                  <a:uLnTx/>
                  <a:uFillTx/>
                </a:rPr>
                <a:t>Your whole business on one dashboard</a:t>
              </a:r>
            </a:p>
            <a:p>
              <a:pPr marL="174297" marR="0" lvl="0" indent="-174297" defTabSz="896386" eaLnBrk="1" fontAlgn="auto" latinLnBrk="0" hangingPunct="1">
                <a:lnSpc>
                  <a:spcPct val="90000"/>
                </a:lnSpc>
                <a:spcBef>
                  <a:spcPts val="0"/>
                </a:spcBef>
                <a:spcAft>
                  <a:spcPts val="588"/>
                </a:spcAft>
                <a:buClr>
                  <a:schemeClr val="accent2"/>
                </a:buClr>
                <a:buSzTx/>
                <a:buFont typeface="Arial" panose="020B0604020202020204" pitchFamily="34" charset="0"/>
                <a:buChar char="•"/>
                <a:tabLst/>
                <a:defRPr/>
              </a:pPr>
              <a:r>
                <a:rPr kumimoji="0" lang="en-US" sz="1176" b="0" i="0" u="none" strike="noStrike" kern="0" cap="none" spc="0" normalizeH="0" baseline="0" noProof="0" dirty="0">
                  <a:ln>
                    <a:noFill/>
                  </a:ln>
                  <a:solidFill>
                    <a:schemeClr val="bg1"/>
                  </a:solidFill>
                  <a:effectLst/>
                  <a:uLnTx/>
                  <a:uFillTx/>
                </a:rPr>
                <a:t>Create stunning, interactive reports</a:t>
              </a:r>
            </a:p>
          </p:txBody>
        </p:sp>
        <p:sp>
          <p:nvSpPr>
            <p:cNvPr id="7" name="TextBox 6"/>
            <p:cNvSpPr txBox="1"/>
            <p:nvPr/>
          </p:nvSpPr>
          <p:spPr>
            <a:xfrm>
              <a:off x="6377962" y="5230859"/>
              <a:ext cx="4480897" cy="947952"/>
            </a:xfrm>
            <a:prstGeom prst="rect">
              <a:avLst/>
            </a:prstGeom>
            <a:noFill/>
          </p:spPr>
          <p:txBody>
            <a:bodyPr wrap="square" lIns="179285" tIns="143428" rIns="179285" bIns="143428" rtlCol="0">
              <a:spAutoFit/>
            </a:bodyPr>
            <a:lstStyle/>
            <a:p>
              <a:pPr marL="174297" marR="0" lvl="0" indent="-174297" defTabSz="896386" eaLnBrk="1" fontAlgn="auto" latinLnBrk="0" hangingPunct="1">
                <a:lnSpc>
                  <a:spcPct val="90000"/>
                </a:lnSpc>
                <a:spcBef>
                  <a:spcPts val="0"/>
                </a:spcBef>
                <a:spcAft>
                  <a:spcPts val="588"/>
                </a:spcAft>
                <a:buClr>
                  <a:schemeClr val="accent2"/>
                </a:buClr>
                <a:buSzTx/>
                <a:buFont typeface="Arial" panose="020B0604020202020204" pitchFamily="34" charset="0"/>
                <a:buChar char="•"/>
                <a:tabLst/>
                <a:defRPr/>
              </a:pPr>
              <a:r>
                <a:rPr kumimoji="0" lang="en-US" sz="1176" b="0" i="0" u="none" strike="noStrike" kern="0" cap="none" spc="0" normalizeH="0" baseline="0" noProof="0" dirty="0">
                  <a:ln>
                    <a:noFill/>
                  </a:ln>
                  <a:solidFill>
                    <a:schemeClr val="bg1"/>
                  </a:solidFill>
                  <a:effectLst/>
                  <a:uLnTx/>
                  <a:uFillTx/>
                </a:rPr>
                <a:t>Drive consistent analysis across your organization</a:t>
              </a:r>
            </a:p>
            <a:p>
              <a:pPr marL="174297" marR="0" lvl="0" indent="-174297" defTabSz="896386" eaLnBrk="1" fontAlgn="auto" latinLnBrk="0" hangingPunct="1">
                <a:lnSpc>
                  <a:spcPct val="90000"/>
                </a:lnSpc>
                <a:spcBef>
                  <a:spcPts val="0"/>
                </a:spcBef>
                <a:spcAft>
                  <a:spcPts val="588"/>
                </a:spcAft>
                <a:buClr>
                  <a:schemeClr val="accent2"/>
                </a:buClr>
                <a:buSzTx/>
                <a:buFont typeface="Arial" panose="020B0604020202020204" pitchFamily="34" charset="0"/>
                <a:buChar char="•"/>
                <a:tabLst/>
                <a:defRPr/>
              </a:pPr>
              <a:r>
                <a:rPr kumimoji="0" lang="en-US" sz="1176" b="0" i="0" u="none" strike="noStrike" kern="0" cap="none" spc="0" normalizeH="0" baseline="0" noProof="0" dirty="0">
                  <a:ln>
                    <a:noFill/>
                  </a:ln>
                  <a:solidFill>
                    <a:schemeClr val="bg1"/>
                  </a:solidFill>
                  <a:effectLst/>
                  <a:uLnTx/>
                  <a:uFillTx/>
                </a:rPr>
                <a:t>Embed visuals in your applications</a:t>
              </a:r>
            </a:p>
            <a:p>
              <a:pPr marL="174297" marR="0" lvl="0" indent="-174297" defTabSz="896386" eaLnBrk="1" fontAlgn="auto" latinLnBrk="0" hangingPunct="1">
                <a:lnSpc>
                  <a:spcPct val="90000"/>
                </a:lnSpc>
                <a:spcBef>
                  <a:spcPts val="0"/>
                </a:spcBef>
                <a:spcAft>
                  <a:spcPts val="588"/>
                </a:spcAft>
                <a:buClr>
                  <a:schemeClr val="accent2"/>
                </a:buClr>
                <a:buSzTx/>
                <a:buFont typeface="Arial" panose="020B0604020202020204" pitchFamily="34" charset="0"/>
                <a:buChar char="•"/>
                <a:tabLst/>
                <a:defRPr/>
              </a:pPr>
              <a:r>
                <a:rPr kumimoji="0" lang="en-US" sz="1176" b="0" i="0" u="none" strike="noStrike" kern="0" cap="none" spc="0" normalizeH="0" baseline="0" noProof="0" dirty="0">
                  <a:ln>
                    <a:noFill/>
                  </a:ln>
                  <a:solidFill>
                    <a:schemeClr val="bg1"/>
                  </a:solidFill>
                  <a:effectLst/>
                  <a:uLnTx/>
                  <a:uFillTx/>
                </a:rPr>
                <a:t>Get real-time alerts when things change</a:t>
              </a:r>
            </a:p>
          </p:txBody>
        </p:sp>
      </p:grpSp>
      <p:grpSp>
        <p:nvGrpSpPr>
          <p:cNvPr id="152" name="Group 151"/>
          <p:cNvGrpSpPr>
            <a:grpSpLocks noChangeAspect="1"/>
          </p:cNvGrpSpPr>
          <p:nvPr/>
        </p:nvGrpSpPr>
        <p:grpSpPr>
          <a:xfrm>
            <a:off x="2881870" y="3910396"/>
            <a:ext cx="532156" cy="651768"/>
            <a:chOff x="-3084513" y="3390510"/>
            <a:chExt cx="2716213" cy="3363913"/>
          </a:xfrm>
          <a:solidFill>
            <a:schemeClr val="accent2"/>
          </a:solidFill>
        </p:grpSpPr>
        <p:sp>
          <p:nvSpPr>
            <p:cNvPr id="15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56" name="Freeform 155"/>
          <p:cNvSpPr>
            <a:spLocks noChangeAspect="1"/>
          </p:cNvSpPr>
          <p:nvPr/>
        </p:nvSpPr>
        <p:spPr bwMode="auto">
          <a:xfrm>
            <a:off x="3991029" y="1662099"/>
            <a:ext cx="474330" cy="496372"/>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157" name="Freeform 156"/>
          <p:cNvSpPr>
            <a:spLocks noChangeAspect="1"/>
          </p:cNvSpPr>
          <p:nvPr/>
        </p:nvSpPr>
        <p:spPr bwMode="auto">
          <a:xfrm>
            <a:off x="4082580" y="4287917"/>
            <a:ext cx="592288" cy="44821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grpSp>
        <p:nvGrpSpPr>
          <p:cNvPr id="158" name="Group 157"/>
          <p:cNvGrpSpPr>
            <a:grpSpLocks noChangeAspect="1"/>
          </p:cNvGrpSpPr>
          <p:nvPr/>
        </p:nvGrpSpPr>
        <p:grpSpPr>
          <a:xfrm>
            <a:off x="2769270" y="1843368"/>
            <a:ext cx="757353" cy="581791"/>
            <a:chOff x="1260022" y="5196402"/>
            <a:chExt cx="3273425" cy="2514600"/>
          </a:xfrm>
          <a:solidFill>
            <a:schemeClr val="accent1"/>
          </a:solidFill>
        </p:grpSpPr>
        <p:sp>
          <p:nvSpPr>
            <p:cNvPr id="159" name="Freeform 15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60" name="Freeform 15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61" name="Freeform 16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62" name="Freeform 16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136" name="Freeform 135"/>
          <p:cNvSpPr/>
          <p:nvPr/>
        </p:nvSpPr>
        <p:spPr bwMode="auto">
          <a:xfrm flipV="1">
            <a:off x="4182749" y="2460370"/>
            <a:ext cx="1438582" cy="671686"/>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accent1"/>
              </a:solidFill>
              <a:effectLst/>
              <a:uLnTx/>
              <a:uFillTx/>
            </a:endParaRPr>
          </a:p>
        </p:txBody>
      </p:sp>
      <p:sp>
        <p:nvSpPr>
          <p:cNvPr id="137" name="Freeform 136"/>
          <p:cNvSpPr/>
          <p:nvPr/>
        </p:nvSpPr>
        <p:spPr bwMode="auto">
          <a:xfrm>
            <a:off x="3189469" y="3629633"/>
            <a:ext cx="2431862" cy="186035"/>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accent1"/>
              </a:solidFill>
              <a:effectLst/>
              <a:uLnTx/>
              <a:uFillTx/>
            </a:endParaRPr>
          </a:p>
        </p:txBody>
      </p:sp>
      <p:cxnSp>
        <p:nvCxnSpPr>
          <p:cNvPr id="138" name="Straight Connector 137"/>
          <p:cNvCxnSpPr/>
          <p:nvPr/>
        </p:nvCxnSpPr>
        <p:spPr>
          <a:xfrm>
            <a:off x="2475861" y="3379698"/>
            <a:ext cx="3143535"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1" name="Rectangle 250"/>
          <p:cNvSpPr/>
          <p:nvPr/>
        </p:nvSpPr>
        <p:spPr>
          <a:xfrm>
            <a:off x="645939" y="4777576"/>
            <a:ext cx="1270836" cy="264972"/>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cs typeface="Segoe UI Semilight" panose="020B0402040204020203" pitchFamily="34" charset="0"/>
              </a:rPr>
              <a:t>Power BI</a:t>
            </a:r>
          </a:p>
        </p:txBody>
      </p:sp>
      <p:sp>
        <p:nvSpPr>
          <p:cNvPr id="252" name="Freeform 5"/>
          <p:cNvSpPr>
            <a:spLocks noEditPoints="1"/>
          </p:cNvSpPr>
          <p:nvPr/>
        </p:nvSpPr>
        <p:spPr bwMode="auto">
          <a:xfrm>
            <a:off x="288226" y="4804546"/>
            <a:ext cx="324859" cy="20763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3" name="Freeform 6"/>
          <p:cNvSpPr>
            <a:spLocks/>
          </p:cNvSpPr>
          <p:nvPr/>
        </p:nvSpPr>
        <p:spPr bwMode="auto">
          <a:xfrm>
            <a:off x="406983" y="4848218"/>
            <a:ext cx="35243" cy="124120"/>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4" name="Freeform 7"/>
          <p:cNvSpPr>
            <a:spLocks/>
          </p:cNvSpPr>
          <p:nvPr/>
        </p:nvSpPr>
        <p:spPr bwMode="auto">
          <a:xfrm>
            <a:off x="459850" y="4883461"/>
            <a:ext cx="36010" cy="88877"/>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5" name="Freeform 8"/>
          <p:cNvSpPr>
            <a:spLocks/>
          </p:cNvSpPr>
          <p:nvPr/>
        </p:nvSpPr>
        <p:spPr bwMode="auto">
          <a:xfrm>
            <a:off x="347222" y="4914875"/>
            <a:ext cx="49801" cy="574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6" name="Freeform 9"/>
          <p:cNvSpPr>
            <a:spLocks/>
          </p:cNvSpPr>
          <p:nvPr/>
        </p:nvSpPr>
        <p:spPr bwMode="auto">
          <a:xfrm>
            <a:off x="508885" y="4923301"/>
            <a:ext cx="42139" cy="49035"/>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1" name="Group 180"/>
          <p:cNvGrpSpPr/>
          <p:nvPr/>
        </p:nvGrpSpPr>
        <p:grpSpPr>
          <a:xfrm>
            <a:off x="2719" y="4184315"/>
            <a:ext cx="1642877" cy="1267590"/>
            <a:chOff x="8005941" y="4267723"/>
            <a:chExt cx="1675820" cy="1293008"/>
          </a:xfrm>
        </p:grpSpPr>
        <p:sp>
          <p:nvSpPr>
            <p:cNvPr id="182" name="Rectangle 181"/>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183" name="Rectangle 182"/>
            <p:cNvSpPr/>
            <p:nvPr/>
          </p:nvSpPr>
          <p:spPr>
            <a:xfrm>
              <a:off x="8467066" y="5017712"/>
              <a:ext cx="1214695" cy="266856"/>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cs typeface="Segoe UI Semilight" panose="020B0402040204020203" pitchFamily="34" charset="0"/>
                </a:rPr>
                <a:t>Power BI</a:t>
              </a:r>
            </a:p>
          </p:txBody>
        </p:sp>
        <p:grpSp>
          <p:nvGrpSpPr>
            <p:cNvPr id="184" name="Group 183"/>
            <p:cNvGrpSpPr/>
            <p:nvPr/>
          </p:nvGrpSpPr>
          <p:grpSpPr>
            <a:xfrm>
              <a:off x="8125156" y="5043491"/>
              <a:ext cx="310508" cy="198461"/>
              <a:chOff x="7884058" y="5368509"/>
              <a:chExt cx="324905" cy="207663"/>
            </a:xfrm>
          </p:grpSpPr>
          <p:sp>
            <p:nvSpPr>
              <p:cNvPr id="18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spTree>
    <p:extLst>
      <p:ext uri="{BB962C8B-B14F-4D97-AF65-F5344CB8AC3E}">
        <p14:creationId xmlns:p14="http://schemas.microsoft.com/office/powerpoint/2010/main" val="31642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Example: List all datasets</a:t>
            </a:r>
            <a:endParaRPr lang="en-US" dirty="0"/>
          </a:p>
        </p:txBody>
      </p:sp>
      <p:sp>
        <p:nvSpPr>
          <p:cNvPr id="7" name="Text Placeholder 6"/>
          <p:cNvSpPr>
            <a:spLocks noGrp="1"/>
          </p:cNvSpPr>
          <p:nvPr>
            <p:ph type="body" sz="quarter" idx="11"/>
          </p:nvPr>
        </p:nvSpPr>
        <p:spPr>
          <a:xfrm>
            <a:off x="1484671" y="2212258"/>
            <a:ext cx="10440629" cy="4463180"/>
          </a:xfrm>
        </p:spPr>
        <p:txBody>
          <a:bodyPr>
            <a:normAutofit/>
          </a:bodyPr>
          <a:lstStyle/>
          <a:p>
            <a:endParaRPr lang="en-AU" sz="2400" dirty="0">
              <a:latin typeface="Consolas" panose="020B0609020204030204" pitchFamily="49" charset="0"/>
              <a:cs typeface="Consolas" panose="020B0609020204030204" pitchFamily="49" charset="0"/>
            </a:endParaRPr>
          </a:p>
          <a:p>
            <a:endParaRPr lang="en-AU" sz="2400" dirty="0">
              <a:latin typeface="Consolas" panose="020B0609020204030204" pitchFamily="49" charset="0"/>
              <a:cs typeface="Consolas" panose="020B0609020204030204" pitchFamily="49" charset="0"/>
            </a:endParaRPr>
          </a:p>
          <a:p>
            <a:endParaRPr lang="en-US" sz="2400" dirty="0">
              <a:latin typeface="Consolas" panose="020B0609020204030204" pitchFamily="49" charset="0"/>
              <a:cs typeface="Consolas" panose="020B0609020204030204" pitchFamily="49" charset="0"/>
            </a:endParaRPr>
          </a:p>
        </p:txBody>
      </p:sp>
      <p:graphicFrame>
        <p:nvGraphicFramePr>
          <p:cNvPr id="8" name="Table 7"/>
          <p:cNvGraphicFramePr>
            <a:graphicFrameLocks noGrp="1"/>
          </p:cNvGraphicFramePr>
          <p:nvPr>
            <p:extLst/>
          </p:nvPr>
        </p:nvGraphicFramePr>
        <p:xfrm>
          <a:off x="1386348" y="1787308"/>
          <a:ext cx="10333703" cy="1193800"/>
        </p:xfrm>
        <a:graphic>
          <a:graphicData uri="http://schemas.openxmlformats.org/drawingml/2006/table">
            <a:tbl>
              <a:tblPr firstRow="1" bandRow="1">
                <a:tableStyleId>{F2DE63D5-997A-4646-A377-4702673A728D}</a:tableStyleId>
              </a:tblPr>
              <a:tblGrid>
                <a:gridCol w="10333703">
                  <a:extLst>
                    <a:ext uri="{9D8B030D-6E8A-4147-A177-3AD203B41FA5}">
                      <a16:colId xmlns:a16="http://schemas.microsoft.com/office/drawing/2014/main" val="20000"/>
                    </a:ext>
                  </a:extLst>
                </a:gridCol>
              </a:tblGrid>
              <a:tr h="370840">
                <a:tc>
                  <a:txBody>
                    <a:bodyPr/>
                    <a:lstStyle/>
                    <a:p>
                      <a:r>
                        <a:rPr lang="en-AU" dirty="0"/>
                        <a:t>Request</a:t>
                      </a:r>
                      <a:endParaRPr lang="en-US" dirty="0"/>
                    </a:p>
                  </a:txBody>
                  <a:tcPr/>
                </a:tc>
                <a:extLst>
                  <a:ext uri="{0D108BD9-81ED-4DB2-BD59-A6C34878D82A}">
                    <a16:rowId xmlns:a16="http://schemas.microsoft.com/office/drawing/2014/main" val="10000"/>
                  </a:ext>
                </a:extLst>
              </a:tr>
              <a:tr h="370840">
                <a:tc>
                  <a:txBody>
                    <a:bodyPr/>
                    <a:lstStyle/>
                    <a:p>
                      <a:r>
                        <a:rPr lang="en-US" sz="1600" dirty="0">
                          <a:latin typeface="Consolas" panose="020B0609020204030204" pitchFamily="49" charset="0"/>
                          <a:cs typeface="Consolas" panose="020B0609020204030204" pitchFamily="49" charset="0"/>
                        </a:rPr>
                        <a:t>GET https://api.powerbi.com/v1.0/myorg/datasets HTTP/1.1</a:t>
                      </a:r>
                    </a:p>
                    <a:p>
                      <a:r>
                        <a:rPr lang="en-US" sz="1600" dirty="0">
                          <a:latin typeface="Consolas" panose="020B0609020204030204" pitchFamily="49" charset="0"/>
                          <a:cs typeface="Consolas" panose="020B0609020204030204" pitchFamily="49" charset="0"/>
                        </a:rPr>
                        <a:t>Authorization: Bearer {AAD Token}</a:t>
                      </a:r>
                    </a:p>
                    <a:p>
                      <a:r>
                        <a:rPr lang="en-US" sz="1600" dirty="0">
                          <a:latin typeface="Consolas" panose="020B0609020204030204" pitchFamily="49" charset="0"/>
                          <a:cs typeface="Consolas" panose="020B0609020204030204" pitchFamily="49" charset="0"/>
                        </a:rPr>
                        <a:t>Content-Type: application/json; charset=utf-8</a:t>
                      </a:r>
                      <a:endParaRPr lang="en-US" sz="1600" dirty="0"/>
                    </a:p>
                  </a:txBody>
                  <a:tcPr/>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extLst/>
          </p:nvPr>
        </p:nvGraphicFramePr>
        <p:xfrm>
          <a:off x="1386348" y="3123855"/>
          <a:ext cx="10333703" cy="3388360"/>
        </p:xfrm>
        <a:graphic>
          <a:graphicData uri="http://schemas.openxmlformats.org/drawingml/2006/table">
            <a:tbl>
              <a:tblPr firstRow="1" bandRow="1">
                <a:tableStyleId>{F2DE63D5-997A-4646-A377-4702673A728D}</a:tableStyleId>
              </a:tblPr>
              <a:tblGrid>
                <a:gridCol w="10333703">
                  <a:extLst>
                    <a:ext uri="{9D8B030D-6E8A-4147-A177-3AD203B41FA5}">
                      <a16:colId xmlns:a16="http://schemas.microsoft.com/office/drawing/2014/main" val="20000"/>
                    </a:ext>
                  </a:extLst>
                </a:gridCol>
              </a:tblGrid>
              <a:tr h="370840">
                <a:tc>
                  <a:txBody>
                    <a:bodyPr/>
                    <a:lstStyle/>
                    <a:p>
                      <a:r>
                        <a:rPr lang="en-AU" dirty="0"/>
                        <a:t>Response</a:t>
                      </a:r>
                      <a:endParaRPr lang="en-US" dirty="0"/>
                    </a:p>
                  </a:txBody>
                  <a:tcPr/>
                </a:tc>
                <a:extLst>
                  <a:ext uri="{0D108BD9-81ED-4DB2-BD59-A6C34878D82A}">
                    <a16:rowId xmlns:a16="http://schemas.microsoft.com/office/drawing/2014/main" val="10000"/>
                  </a:ext>
                </a:extLst>
              </a:tr>
              <a:tr h="370840">
                <a:tc>
                  <a:txBody>
                    <a:bodyPr/>
                    <a:lstStyle/>
                    <a:p>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"datasets": [</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"id": "2C0CCF12-A369-4985-A643-0995C249D5B9",</a:t>
                      </a:r>
                    </a:p>
                    <a:p>
                      <a:r>
                        <a:rPr lang="en-US" sz="1600" dirty="0">
                          <a:latin typeface="Consolas" panose="020B0609020204030204" pitchFamily="49" charset="0"/>
                          <a:cs typeface="Consolas" panose="020B0609020204030204" pitchFamily="49" charset="0"/>
                        </a:rPr>
                        <a:t>      "name": "Music"</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"id": "C446840B-94AD-4B23-8896-C276E69B8FAA",</a:t>
                      </a:r>
                    </a:p>
                    <a:p>
                      <a:r>
                        <a:rPr lang="en-US" sz="1600" dirty="0">
                          <a:latin typeface="Consolas" panose="020B0609020204030204" pitchFamily="49" charset="0"/>
                          <a:cs typeface="Consolas" panose="020B0609020204030204" pitchFamily="49" charset="0"/>
                        </a:rPr>
                        <a:t>      "name": "SalesMarketing"</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10001"/>
                  </a:ext>
                </a:extLst>
              </a:tr>
            </a:tbl>
          </a:graphicData>
        </a:graphic>
      </p:graphicFrame>
      <p:sp>
        <p:nvSpPr>
          <p:cNvPr id="10" name="Freeform 87"/>
          <p:cNvSpPr>
            <a:spLocks noEditPoints="1"/>
          </p:cNvSpPr>
          <p:nvPr/>
        </p:nvSpPr>
        <p:spPr bwMode="auto">
          <a:xfrm>
            <a:off x="549994" y="1898942"/>
            <a:ext cx="605357" cy="168487"/>
          </a:xfrm>
          <a:custGeom>
            <a:avLst/>
            <a:gdLst>
              <a:gd name="T0" fmla="*/ 0 w 385"/>
              <a:gd name="T1" fmla="*/ 46 h 107"/>
              <a:gd name="T2" fmla="*/ 37 w 385"/>
              <a:gd name="T3" fmla="*/ 46 h 107"/>
              <a:gd name="T4" fmla="*/ 37 w 385"/>
              <a:gd name="T5" fmla="*/ 61 h 107"/>
              <a:gd name="T6" fmla="*/ 0 w 385"/>
              <a:gd name="T7" fmla="*/ 61 h 107"/>
              <a:gd name="T8" fmla="*/ 0 w 385"/>
              <a:gd name="T9" fmla="*/ 46 h 107"/>
              <a:gd name="T10" fmla="*/ 74 w 385"/>
              <a:gd name="T11" fmla="*/ 61 h 107"/>
              <a:gd name="T12" fmla="*/ 111 w 385"/>
              <a:gd name="T13" fmla="*/ 61 h 107"/>
              <a:gd name="T14" fmla="*/ 111 w 385"/>
              <a:gd name="T15" fmla="*/ 46 h 107"/>
              <a:gd name="T16" fmla="*/ 74 w 385"/>
              <a:gd name="T17" fmla="*/ 46 h 107"/>
              <a:gd name="T18" fmla="*/ 74 w 385"/>
              <a:gd name="T19" fmla="*/ 61 h 107"/>
              <a:gd name="T20" fmla="*/ 222 w 385"/>
              <a:gd name="T21" fmla="*/ 61 h 107"/>
              <a:gd name="T22" fmla="*/ 259 w 385"/>
              <a:gd name="T23" fmla="*/ 61 h 107"/>
              <a:gd name="T24" fmla="*/ 259 w 385"/>
              <a:gd name="T25" fmla="*/ 46 h 107"/>
              <a:gd name="T26" fmla="*/ 222 w 385"/>
              <a:gd name="T27" fmla="*/ 46 h 107"/>
              <a:gd name="T28" fmla="*/ 222 w 385"/>
              <a:gd name="T29" fmla="*/ 61 h 107"/>
              <a:gd name="T30" fmla="*/ 148 w 385"/>
              <a:gd name="T31" fmla="*/ 61 h 107"/>
              <a:gd name="T32" fmla="*/ 185 w 385"/>
              <a:gd name="T33" fmla="*/ 61 h 107"/>
              <a:gd name="T34" fmla="*/ 185 w 385"/>
              <a:gd name="T35" fmla="*/ 46 h 107"/>
              <a:gd name="T36" fmla="*/ 148 w 385"/>
              <a:gd name="T37" fmla="*/ 46 h 107"/>
              <a:gd name="T38" fmla="*/ 148 w 385"/>
              <a:gd name="T39" fmla="*/ 61 h 107"/>
              <a:gd name="T40" fmla="*/ 382 w 385"/>
              <a:gd name="T41" fmla="*/ 48 h 107"/>
              <a:gd name="T42" fmla="*/ 334 w 385"/>
              <a:gd name="T43" fmla="*/ 0 h 107"/>
              <a:gd name="T44" fmla="*/ 324 w 385"/>
              <a:gd name="T45" fmla="*/ 11 h 107"/>
              <a:gd name="T46" fmla="*/ 359 w 385"/>
              <a:gd name="T47" fmla="*/ 46 h 107"/>
              <a:gd name="T48" fmla="*/ 296 w 385"/>
              <a:gd name="T49" fmla="*/ 46 h 107"/>
              <a:gd name="T50" fmla="*/ 296 w 385"/>
              <a:gd name="T51" fmla="*/ 61 h 107"/>
              <a:gd name="T52" fmla="*/ 359 w 385"/>
              <a:gd name="T53" fmla="*/ 61 h 107"/>
              <a:gd name="T54" fmla="*/ 324 w 385"/>
              <a:gd name="T55" fmla="*/ 96 h 107"/>
              <a:gd name="T56" fmla="*/ 334 w 385"/>
              <a:gd name="T57" fmla="*/ 107 h 107"/>
              <a:gd name="T58" fmla="*/ 382 w 385"/>
              <a:gd name="T59" fmla="*/ 59 h 107"/>
              <a:gd name="T60" fmla="*/ 382 w 385"/>
              <a:gd name="T61" fmla="*/ 4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107">
                <a:moveTo>
                  <a:pt x="0" y="46"/>
                </a:moveTo>
                <a:cubicBezTo>
                  <a:pt x="37" y="46"/>
                  <a:pt x="37" y="46"/>
                  <a:pt x="37" y="46"/>
                </a:cubicBezTo>
                <a:cubicBezTo>
                  <a:pt x="37" y="61"/>
                  <a:pt x="37" y="61"/>
                  <a:pt x="37" y="61"/>
                </a:cubicBezTo>
                <a:cubicBezTo>
                  <a:pt x="0" y="61"/>
                  <a:pt x="0" y="61"/>
                  <a:pt x="0" y="61"/>
                </a:cubicBezTo>
                <a:lnTo>
                  <a:pt x="0" y="46"/>
                </a:lnTo>
                <a:close/>
                <a:moveTo>
                  <a:pt x="74" y="61"/>
                </a:moveTo>
                <a:cubicBezTo>
                  <a:pt x="111" y="61"/>
                  <a:pt x="111" y="61"/>
                  <a:pt x="111" y="61"/>
                </a:cubicBezTo>
                <a:cubicBezTo>
                  <a:pt x="111" y="46"/>
                  <a:pt x="111" y="46"/>
                  <a:pt x="111" y="46"/>
                </a:cubicBezTo>
                <a:cubicBezTo>
                  <a:pt x="74" y="46"/>
                  <a:pt x="74" y="46"/>
                  <a:pt x="74" y="46"/>
                </a:cubicBezTo>
                <a:lnTo>
                  <a:pt x="74" y="61"/>
                </a:lnTo>
                <a:close/>
                <a:moveTo>
                  <a:pt x="222" y="61"/>
                </a:moveTo>
                <a:cubicBezTo>
                  <a:pt x="259" y="61"/>
                  <a:pt x="259" y="61"/>
                  <a:pt x="259" y="61"/>
                </a:cubicBezTo>
                <a:cubicBezTo>
                  <a:pt x="259" y="46"/>
                  <a:pt x="259" y="46"/>
                  <a:pt x="259" y="46"/>
                </a:cubicBezTo>
                <a:cubicBezTo>
                  <a:pt x="222" y="46"/>
                  <a:pt x="222" y="46"/>
                  <a:pt x="222" y="46"/>
                </a:cubicBezTo>
                <a:lnTo>
                  <a:pt x="222" y="61"/>
                </a:lnTo>
                <a:close/>
                <a:moveTo>
                  <a:pt x="148" y="61"/>
                </a:moveTo>
                <a:cubicBezTo>
                  <a:pt x="185" y="61"/>
                  <a:pt x="185" y="61"/>
                  <a:pt x="185" y="61"/>
                </a:cubicBezTo>
                <a:cubicBezTo>
                  <a:pt x="185" y="46"/>
                  <a:pt x="185" y="46"/>
                  <a:pt x="185" y="46"/>
                </a:cubicBezTo>
                <a:cubicBezTo>
                  <a:pt x="148" y="46"/>
                  <a:pt x="148" y="46"/>
                  <a:pt x="148" y="46"/>
                </a:cubicBezTo>
                <a:lnTo>
                  <a:pt x="148" y="61"/>
                </a:lnTo>
                <a:close/>
                <a:moveTo>
                  <a:pt x="382" y="48"/>
                </a:moveTo>
                <a:cubicBezTo>
                  <a:pt x="334" y="0"/>
                  <a:pt x="334" y="0"/>
                  <a:pt x="334" y="0"/>
                </a:cubicBezTo>
                <a:cubicBezTo>
                  <a:pt x="324" y="11"/>
                  <a:pt x="324" y="11"/>
                  <a:pt x="324" y="11"/>
                </a:cubicBezTo>
                <a:cubicBezTo>
                  <a:pt x="359" y="46"/>
                  <a:pt x="359" y="46"/>
                  <a:pt x="359" y="46"/>
                </a:cubicBezTo>
                <a:cubicBezTo>
                  <a:pt x="296" y="46"/>
                  <a:pt x="296" y="46"/>
                  <a:pt x="296" y="46"/>
                </a:cubicBezTo>
                <a:cubicBezTo>
                  <a:pt x="296" y="61"/>
                  <a:pt x="296" y="61"/>
                  <a:pt x="296" y="61"/>
                </a:cubicBezTo>
                <a:cubicBezTo>
                  <a:pt x="359" y="61"/>
                  <a:pt x="359" y="61"/>
                  <a:pt x="359" y="61"/>
                </a:cubicBezTo>
                <a:cubicBezTo>
                  <a:pt x="324" y="96"/>
                  <a:pt x="324" y="96"/>
                  <a:pt x="324" y="96"/>
                </a:cubicBezTo>
                <a:cubicBezTo>
                  <a:pt x="334" y="107"/>
                  <a:pt x="334" y="107"/>
                  <a:pt x="334" y="107"/>
                </a:cubicBezTo>
                <a:cubicBezTo>
                  <a:pt x="382" y="59"/>
                  <a:pt x="382" y="59"/>
                  <a:pt x="382" y="59"/>
                </a:cubicBezTo>
                <a:cubicBezTo>
                  <a:pt x="385" y="56"/>
                  <a:pt x="385" y="51"/>
                  <a:pt x="382" y="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reeform 87"/>
          <p:cNvSpPr>
            <a:spLocks noEditPoints="1"/>
          </p:cNvSpPr>
          <p:nvPr/>
        </p:nvSpPr>
        <p:spPr bwMode="auto">
          <a:xfrm flipH="1">
            <a:off x="576756" y="3201716"/>
            <a:ext cx="605357" cy="168487"/>
          </a:xfrm>
          <a:custGeom>
            <a:avLst/>
            <a:gdLst>
              <a:gd name="T0" fmla="*/ 0 w 385"/>
              <a:gd name="T1" fmla="*/ 46 h 107"/>
              <a:gd name="T2" fmla="*/ 37 w 385"/>
              <a:gd name="T3" fmla="*/ 46 h 107"/>
              <a:gd name="T4" fmla="*/ 37 w 385"/>
              <a:gd name="T5" fmla="*/ 61 h 107"/>
              <a:gd name="T6" fmla="*/ 0 w 385"/>
              <a:gd name="T7" fmla="*/ 61 h 107"/>
              <a:gd name="T8" fmla="*/ 0 w 385"/>
              <a:gd name="T9" fmla="*/ 46 h 107"/>
              <a:gd name="T10" fmla="*/ 74 w 385"/>
              <a:gd name="T11" fmla="*/ 61 h 107"/>
              <a:gd name="T12" fmla="*/ 111 w 385"/>
              <a:gd name="T13" fmla="*/ 61 h 107"/>
              <a:gd name="T14" fmla="*/ 111 w 385"/>
              <a:gd name="T15" fmla="*/ 46 h 107"/>
              <a:gd name="T16" fmla="*/ 74 w 385"/>
              <a:gd name="T17" fmla="*/ 46 h 107"/>
              <a:gd name="T18" fmla="*/ 74 w 385"/>
              <a:gd name="T19" fmla="*/ 61 h 107"/>
              <a:gd name="T20" fmla="*/ 222 w 385"/>
              <a:gd name="T21" fmla="*/ 61 h 107"/>
              <a:gd name="T22" fmla="*/ 259 w 385"/>
              <a:gd name="T23" fmla="*/ 61 h 107"/>
              <a:gd name="T24" fmla="*/ 259 w 385"/>
              <a:gd name="T25" fmla="*/ 46 h 107"/>
              <a:gd name="T26" fmla="*/ 222 w 385"/>
              <a:gd name="T27" fmla="*/ 46 h 107"/>
              <a:gd name="T28" fmla="*/ 222 w 385"/>
              <a:gd name="T29" fmla="*/ 61 h 107"/>
              <a:gd name="T30" fmla="*/ 148 w 385"/>
              <a:gd name="T31" fmla="*/ 61 h 107"/>
              <a:gd name="T32" fmla="*/ 185 w 385"/>
              <a:gd name="T33" fmla="*/ 61 h 107"/>
              <a:gd name="T34" fmla="*/ 185 w 385"/>
              <a:gd name="T35" fmla="*/ 46 h 107"/>
              <a:gd name="T36" fmla="*/ 148 w 385"/>
              <a:gd name="T37" fmla="*/ 46 h 107"/>
              <a:gd name="T38" fmla="*/ 148 w 385"/>
              <a:gd name="T39" fmla="*/ 61 h 107"/>
              <a:gd name="T40" fmla="*/ 382 w 385"/>
              <a:gd name="T41" fmla="*/ 48 h 107"/>
              <a:gd name="T42" fmla="*/ 334 w 385"/>
              <a:gd name="T43" fmla="*/ 0 h 107"/>
              <a:gd name="T44" fmla="*/ 324 w 385"/>
              <a:gd name="T45" fmla="*/ 11 h 107"/>
              <a:gd name="T46" fmla="*/ 359 w 385"/>
              <a:gd name="T47" fmla="*/ 46 h 107"/>
              <a:gd name="T48" fmla="*/ 296 w 385"/>
              <a:gd name="T49" fmla="*/ 46 h 107"/>
              <a:gd name="T50" fmla="*/ 296 w 385"/>
              <a:gd name="T51" fmla="*/ 61 h 107"/>
              <a:gd name="T52" fmla="*/ 359 w 385"/>
              <a:gd name="T53" fmla="*/ 61 h 107"/>
              <a:gd name="T54" fmla="*/ 324 w 385"/>
              <a:gd name="T55" fmla="*/ 96 h 107"/>
              <a:gd name="T56" fmla="*/ 334 w 385"/>
              <a:gd name="T57" fmla="*/ 107 h 107"/>
              <a:gd name="T58" fmla="*/ 382 w 385"/>
              <a:gd name="T59" fmla="*/ 59 h 107"/>
              <a:gd name="T60" fmla="*/ 382 w 385"/>
              <a:gd name="T61" fmla="*/ 4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107">
                <a:moveTo>
                  <a:pt x="0" y="46"/>
                </a:moveTo>
                <a:cubicBezTo>
                  <a:pt x="37" y="46"/>
                  <a:pt x="37" y="46"/>
                  <a:pt x="37" y="46"/>
                </a:cubicBezTo>
                <a:cubicBezTo>
                  <a:pt x="37" y="61"/>
                  <a:pt x="37" y="61"/>
                  <a:pt x="37" y="61"/>
                </a:cubicBezTo>
                <a:cubicBezTo>
                  <a:pt x="0" y="61"/>
                  <a:pt x="0" y="61"/>
                  <a:pt x="0" y="61"/>
                </a:cubicBezTo>
                <a:lnTo>
                  <a:pt x="0" y="46"/>
                </a:lnTo>
                <a:close/>
                <a:moveTo>
                  <a:pt x="74" y="61"/>
                </a:moveTo>
                <a:cubicBezTo>
                  <a:pt x="111" y="61"/>
                  <a:pt x="111" y="61"/>
                  <a:pt x="111" y="61"/>
                </a:cubicBezTo>
                <a:cubicBezTo>
                  <a:pt x="111" y="46"/>
                  <a:pt x="111" y="46"/>
                  <a:pt x="111" y="46"/>
                </a:cubicBezTo>
                <a:cubicBezTo>
                  <a:pt x="74" y="46"/>
                  <a:pt x="74" y="46"/>
                  <a:pt x="74" y="46"/>
                </a:cubicBezTo>
                <a:lnTo>
                  <a:pt x="74" y="61"/>
                </a:lnTo>
                <a:close/>
                <a:moveTo>
                  <a:pt x="222" y="61"/>
                </a:moveTo>
                <a:cubicBezTo>
                  <a:pt x="259" y="61"/>
                  <a:pt x="259" y="61"/>
                  <a:pt x="259" y="61"/>
                </a:cubicBezTo>
                <a:cubicBezTo>
                  <a:pt x="259" y="46"/>
                  <a:pt x="259" y="46"/>
                  <a:pt x="259" y="46"/>
                </a:cubicBezTo>
                <a:cubicBezTo>
                  <a:pt x="222" y="46"/>
                  <a:pt x="222" y="46"/>
                  <a:pt x="222" y="46"/>
                </a:cubicBezTo>
                <a:lnTo>
                  <a:pt x="222" y="61"/>
                </a:lnTo>
                <a:close/>
                <a:moveTo>
                  <a:pt x="148" y="61"/>
                </a:moveTo>
                <a:cubicBezTo>
                  <a:pt x="185" y="61"/>
                  <a:pt x="185" y="61"/>
                  <a:pt x="185" y="61"/>
                </a:cubicBezTo>
                <a:cubicBezTo>
                  <a:pt x="185" y="46"/>
                  <a:pt x="185" y="46"/>
                  <a:pt x="185" y="46"/>
                </a:cubicBezTo>
                <a:cubicBezTo>
                  <a:pt x="148" y="46"/>
                  <a:pt x="148" y="46"/>
                  <a:pt x="148" y="46"/>
                </a:cubicBezTo>
                <a:lnTo>
                  <a:pt x="148" y="61"/>
                </a:lnTo>
                <a:close/>
                <a:moveTo>
                  <a:pt x="382" y="48"/>
                </a:moveTo>
                <a:cubicBezTo>
                  <a:pt x="334" y="0"/>
                  <a:pt x="334" y="0"/>
                  <a:pt x="334" y="0"/>
                </a:cubicBezTo>
                <a:cubicBezTo>
                  <a:pt x="324" y="11"/>
                  <a:pt x="324" y="11"/>
                  <a:pt x="324" y="11"/>
                </a:cubicBezTo>
                <a:cubicBezTo>
                  <a:pt x="359" y="46"/>
                  <a:pt x="359" y="46"/>
                  <a:pt x="359" y="46"/>
                </a:cubicBezTo>
                <a:cubicBezTo>
                  <a:pt x="296" y="46"/>
                  <a:pt x="296" y="46"/>
                  <a:pt x="296" y="46"/>
                </a:cubicBezTo>
                <a:cubicBezTo>
                  <a:pt x="296" y="61"/>
                  <a:pt x="296" y="61"/>
                  <a:pt x="296" y="61"/>
                </a:cubicBezTo>
                <a:cubicBezTo>
                  <a:pt x="359" y="61"/>
                  <a:pt x="359" y="61"/>
                  <a:pt x="359" y="61"/>
                </a:cubicBezTo>
                <a:cubicBezTo>
                  <a:pt x="324" y="96"/>
                  <a:pt x="324" y="96"/>
                  <a:pt x="324" y="96"/>
                </a:cubicBezTo>
                <a:cubicBezTo>
                  <a:pt x="334" y="107"/>
                  <a:pt x="334" y="107"/>
                  <a:pt x="334" y="107"/>
                </a:cubicBezTo>
                <a:cubicBezTo>
                  <a:pt x="382" y="59"/>
                  <a:pt x="382" y="59"/>
                  <a:pt x="382" y="59"/>
                </a:cubicBezTo>
                <a:cubicBezTo>
                  <a:pt x="385" y="56"/>
                  <a:pt x="385" y="51"/>
                  <a:pt x="382" y="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8206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1000" fill="hold"/>
                                        <p:tgtEl>
                                          <p:spTgt spid="11"/>
                                        </p:tgtEl>
                                        <p:attrNameLst>
                                          <p:attrName>ppt_x</p:attrName>
                                        </p:attrNameLst>
                                      </p:cBhvr>
                                      <p:tavLst>
                                        <p:tav tm="0">
                                          <p:val>
                                            <p:strVal val="1+#ppt_w/2"/>
                                          </p:val>
                                        </p:tav>
                                        <p:tav tm="100000">
                                          <p:val>
                                            <p:strVal val="#ppt_x"/>
                                          </p:val>
                                        </p:tav>
                                      </p:tavLst>
                                    </p:anim>
                                    <p:anim calcmode="lin" valueType="num">
                                      <p:cBhvr additive="base">
                                        <p:cTn id="18" dur="10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1000" fill="hold"/>
                                        <p:tgtEl>
                                          <p:spTgt spid="9"/>
                                        </p:tgtEl>
                                        <p:attrNameLst>
                                          <p:attrName>ppt_x</p:attrName>
                                        </p:attrNameLst>
                                      </p:cBhvr>
                                      <p:tavLst>
                                        <p:tav tm="0">
                                          <p:val>
                                            <p:strVal val="1+#ppt_w/2"/>
                                          </p:val>
                                        </p:tav>
                                        <p:tav tm="100000">
                                          <p:val>
                                            <p:strVal val="#ppt_x"/>
                                          </p:val>
                                        </p:tav>
                                      </p:tavLst>
                                    </p:anim>
                                    <p:anim calcmode="lin" valueType="num">
                                      <p:cBhvr additive="base">
                                        <p:cTn id="22"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Example: Add a row to a table in a dataset</a:t>
            </a:r>
            <a:endParaRPr lang="en-US" dirty="0"/>
          </a:p>
        </p:txBody>
      </p:sp>
      <p:sp>
        <p:nvSpPr>
          <p:cNvPr id="7" name="Text Placeholder 6"/>
          <p:cNvSpPr>
            <a:spLocks noGrp="1"/>
          </p:cNvSpPr>
          <p:nvPr>
            <p:ph type="body" sz="quarter" idx="11"/>
          </p:nvPr>
        </p:nvSpPr>
        <p:spPr>
          <a:xfrm>
            <a:off x="1484671" y="2212258"/>
            <a:ext cx="10440629" cy="4463180"/>
          </a:xfrm>
        </p:spPr>
        <p:txBody>
          <a:bodyPr>
            <a:normAutofit/>
          </a:bodyPr>
          <a:lstStyle/>
          <a:p>
            <a:endParaRPr lang="en-AU" sz="2400" dirty="0">
              <a:latin typeface="Consolas" panose="020B0609020204030204" pitchFamily="49" charset="0"/>
              <a:cs typeface="Consolas" panose="020B0609020204030204" pitchFamily="49" charset="0"/>
            </a:endParaRPr>
          </a:p>
          <a:p>
            <a:endParaRPr lang="en-AU" sz="2400" dirty="0">
              <a:latin typeface="Consolas" panose="020B0609020204030204" pitchFamily="49" charset="0"/>
              <a:cs typeface="Consolas" panose="020B0609020204030204" pitchFamily="49" charset="0"/>
            </a:endParaRPr>
          </a:p>
          <a:p>
            <a:endParaRPr lang="en-US" sz="2400" dirty="0">
              <a:latin typeface="Consolas" panose="020B0609020204030204" pitchFamily="49" charset="0"/>
              <a:cs typeface="Consolas" panose="020B0609020204030204" pitchFamily="49" charset="0"/>
            </a:endParaRPr>
          </a:p>
        </p:txBody>
      </p:sp>
      <p:graphicFrame>
        <p:nvGraphicFramePr>
          <p:cNvPr id="8" name="Table 7"/>
          <p:cNvGraphicFramePr>
            <a:graphicFrameLocks noGrp="1"/>
          </p:cNvGraphicFramePr>
          <p:nvPr>
            <p:extLst/>
          </p:nvPr>
        </p:nvGraphicFramePr>
        <p:xfrm>
          <a:off x="1386348" y="1787308"/>
          <a:ext cx="10333703" cy="4607560"/>
        </p:xfrm>
        <a:graphic>
          <a:graphicData uri="http://schemas.openxmlformats.org/drawingml/2006/table">
            <a:tbl>
              <a:tblPr firstRow="1" bandRow="1">
                <a:tableStyleId>{F2DE63D5-997A-4646-A377-4702673A728D}</a:tableStyleId>
              </a:tblPr>
              <a:tblGrid>
                <a:gridCol w="10333703">
                  <a:extLst>
                    <a:ext uri="{9D8B030D-6E8A-4147-A177-3AD203B41FA5}">
                      <a16:colId xmlns:a16="http://schemas.microsoft.com/office/drawing/2014/main" val="20000"/>
                    </a:ext>
                  </a:extLst>
                </a:gridCol>
              </a:tblGrid>
              <a:tr h="370840">
                <a:tc>
                  <a:txBody>
                    <a:bodyPr/>
                    <a:lstStyle/>
                    <a:p>
                      <a:r>
                        <a:rPr lang="en-AU" dirty="0"/>
                        <a:t>Request</a:t>
                      </a:r>
                      <a:endParaRPr lang="en-US" dirty="0"/>
                    </a:p>
                  </a:txBody>
                  <a:tcPr/>
                </a:tc>
                <a:extLst>
                  <a:ext uri="{0D108BD9-81ED-4DB2-BD59-A6C34878D82A}">
                    <a16:rowId xmlns:a16="http://schemas.microsoft.com/office/drawing/2014/main" val="10000"/>
                  </a:ext>
                </a:extLst>
              </a:tr>
              <a:tr h="370840">
                <a:tc>
                  <a:txBody>
                    <a:bodyPr/>
                    <a:lstStyle/>
                    <a:p>
                      <a:pPr>
                        <a:tabLst>
                          <a:tab pos="354013" algn="l"/>
                        </a:tabLst>
                      </a:pPr>
                      <a:r>
                        <a:rPr lang="en-US" sz="1600" dirty="0">
                          <a:latin typeface="Consolas" panose="020B0609020204030204" pitchFamily="49" charset="0"/>
                          <a:cs typeface="Consolas" panose="020B0609020204030204" pitchFamily="49" charset="0"/>
                        </a:rPr>
                        <a:t>POST https://api.powerbi.com/v1.0/myorg/datasets/2C0CCF12-A369-4985-A643-0995C249D5B9</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/Tables/Product/Rows HTTP/1.1</a:t>
                      </a:r>
                    </a:p>
                    <a:p>
                      <a:pPr>
                        <a:tabLst>
                          <a:tab pos="354013" algn="l"/>
                        </a:tabLst>
                      </a:pPr>
                      <a:r>
                        <a:rPr lang="en-US" sz="1600" dirty="0">
                          <a:latin typeface="Consolas" panose="020B0609020204030204" pitchFamily="49" charset="0"/>
                          <a:cs typeface="Consolas" panose="020B0609020204030204" pitchFamily="49" charset="0"/>
                        </a:rPr>
                        <a:t>Authorization: Bearer {AAD Token}</a:t>
                      </a:r>
                    </a:p>
                    <a:p>
                      <a:pPr marL="0" marR="0" indent="0" algn="l" defTabSz="914367" rtl="0" eaLnBrk="1" fontAlgn="auto" latinLnBrk="0" hangingPunct="1">
                        <a:lnSpc>
                          <a:spcPct val="100000"/>
                        </a:lnSpc>
                        <a:spcBef>
                          <a:spcPts val="0"/>
                        </a:spcBef>
                        <a:spcAft>
                          <a:spcPts val="0"/>
                        </a:spcAft>
                        <a:buClrTx/>
                        <a:buSzTx/>
                        <a:buFontTx/>
                        <a:buNone/>
                        <a:tabLst>
                          <a:tab pos="354013" algn="l"/>
                        </a:tabLst>
                        <a:defRPr/>
                      </a:pPr>
                      <a:r>
                        <a:rPr lang="en-US" sz="1600" dirty="0">
                          <a:latin typeface="Consolas" panose="020B0609020204030204" pitchFamily="49" charset="0"/>
                          <a:cs typeface="Consolas" panose="020B0609020204030204" pitchFamily="49" charset="0"/>
                        </a:rPr>
                        <a:t>Content-Type: application/json; charset=utf-8</a:t>
                      </a:r>
                      <a:endParaRPr lang="en-US" sz="1600" dirty="0"/>
                    </a:p>
                    <a:p>
                      <a:pPr>
                        <a:tabLst>
                          <a:tab pos="354013" algn="l"/>
                        </a:tabLst>
                      </a:pPr>
                      <a:endParaRPr lang="en-AU" sz="1600" dirty="0">
                        <a:latin typeface="Consolas" panose="020B0609020204030204" pitchFamily="49" charset="0"/>
                        <a:cs typeface="Consolas" panose="020B0609020204030204" pitchFamily="49" charset="0"/>
                      </a:endParaRPr>
                    </a:p>
                    <a:p>
                      <a:pPr>
                        <a:tabLst>
                          <a:tab pos="354013" algn="l"/>
                        </a:tabLst>
                      </a:pPr>
                      <a:r>
                        <a:rPr lang="en-US" sz="1600" dirty="0">
                          <a:latin typeface="Consolas" panose="020B0609020204030204" pitchFamily="49" charset="0"/>
                          <a:cs typeface="Consolas" panose="020B0609020204030204" pitchFamily="49" charset="0"/>
                        </a:rPr>
                        <a:t>{</a:t>
                      </a:r>
                    </a:p>
                    <a:p>
                      <a:pPr>
                        <a:tabLst>
                          <a:tab pos="354013" algn="l"/>
                        </a:tabLst>
                      </a:pPr>
                      <a:r>
                        <a:rPr lang="en-US" sz="1600" dirty="0">
                          <a:latin typeface="Consolas" panose="020B0609020204030204" pitchFamily="49" charset="0"/>
                          <a:cs typeface="Consolas" panose="020B0609020204030204" pitchFamily="49" charset="0"/>
                        </a:rPr>
                        <a:t>   "rows": </a:t>
                      </a:r>
                    </a:p>
                    <a:p>
                      <a:pPr>
                        <a:tabLst>
                          <a:tab pos="354013" algn="l"/>
                        </a:tabLst>
                      </a:pPr>
                      <a:r>
                        <a:rPr lang="en-US" sz="1600" dirty="0">
                          <a:latin typeface="Consolas" panose="020B0609020204030204" pitchFamily="49" charset="0"/>
                          <a:cs typeface="Consolas" panose="020B0609020204030204" pitchFamily="49" charset="0"/>
                        </a:rPr>
                        <a:t>   [</a:t>
                      </a:r>
                    </a:p>
                    <a:p>
                      <a:pPr>
                        <a:tabLst>
                          <a:tab pos="354013" algn="l"/>
                        </a:tabLst>
                      </a:pPr>
                      <a:r>
                        <a:rPr lang="en-US" sz="1600" dirty="0">
                          <a:latin typeface="Consolas" panose="020B0609020204030204" pitchFamily="49" charset="0"/>
                          <a:cs typeface="Consolas" panose="020B0609020204030204" pitchFamily="49" charset="0"/>
                        </a:rPr>
                        <a:t>         {</a:t>
                      </a:r>
                    </a:p>
                    <a:p>
                      <a:pPr>
                        <a:tabLst>
                          <a:tab pos="354013" algn="l"/>
                        </a:tabLst>
                      </a:pPr>
                      <a:r>
                        <a:rPr lang="en-US" sz="1600" dirty="0">
                          <a:latin typeface="Consolas" panose="020B0609020204030204" pitchFamily="49" charset="0"/>
                          <a:cs typeface="Consolas" panose="020B0609020204030204" pitchFamily="49" charset="0"/>
                        </a:rPr>
                        <a:t>            "ProductID":1,</a:t>
                      </a:r>
                    </a:p>
                    <a:p>
                      <a:pPr>
                        <a:tabLst>
                          <a:tab pos="354013" algn="l"/>
                        </a:tabLst>
                      </a:pPr>
                      <a:r>
                        <a:rPr lang="en-US" sz="1600" dirty="0">
                          <a:latin typeface="Consolas" panose="020B0609020204030204" pitchFamily="49" charset="0"/>
                          <a:cs typeface="Consolas" panose="020B0609020204030204" pitchFamily="49" charset="0"/>
                        </a:rPr>
                        <a:t>            "Name":"Adjustable Race",</a:t>
                      </a:r>
                    </a:p>
                    <a:p>
                      <a:pPr>
                        <a:tabLst>
                          <a:tab pos="354013" algn="l"/>
                        </a:tabLst>
                      </a:pPr>
                      <a:r>
                        <a:rPr lang="en-US" sz="1600" dirty="0">
                          <a:latin typeface="Consolas" panose="020B0609020204030204" pitchFamily="49" charset="0"/>
                          <a:cs typeface="Consolas" panose="020B0609020204030204" pitchFamily="49" charset="0"/>
                        </a:rPr>
                        <a:t>            "Category":"Components",</a:t>
                      </a:r>
                    </a:p>
                    <a:p>
                      <a:pPr>
                        <a:tabLst>
                          <a:tab pos="354013" algn="l"/>
                        </a:tabLst>
                      </a:pPr>
                      <a:r>
                        <a:rPr lang="en-US" sz="1600" dirty="0">
                          <a:latin typeface="Consolas" panose="020B0609020204030204" pitchFamily="49" charset="0"/>
                          <a:cs typeface="Consolas" panose="020B0609020204030204" pitchFamily="49" charset="0"/>
                        </a:rPr>
                        <a:t>            "IsCompete":true,</a:t>
                      </a:r>
                    </a:p>
                    <a:p>
                      <a:pPr>
                        <a:tabLst>
                          <a:tab pos="354013" algn="l"/>
                        </a:tabLst>
                      </a:pPr>
                      <a:r>
                        <a:rPr lang="en-US" sz="1600" dirty="0">
                          <a:latin typeface="Consolas" panose="020B0609020204030204" pitchFamily="49" charset="0"/>
                          <a:cs typeface="Consolas" panose="020B0609020204030204" pitchFamily="49" charset="0"/>
                        </a:rPr>
                        <a:t>            "ManufacturedOn":"07/30/2014"</a:t>
                      </a:r>
                    </a:p>
                    <a:p>
                      <a:pPr>
                        <a:tabLst>
                          <a:tab pos="354013" algn="l"/>
                        </a:tabLst>
                      </a:pPr>
                      <a:r>
                        <a:rPr lang="en-US" sz="1600" dirty="0">
                          <a:latin typeface="Consolas" panose="020B0609020204030204" pitchFamily="49" charset="0"/>
                          <a:cs typeface="Consolas" panose="020B0609020204030204" pitchFamily="49" charset="0"/>
                        </a:rPr>
                        <a:t>       }</a:t>
                      </a:r>
                    </a:p>
                    <a:p>
                      <a:pPr>
                        <a:tabLst>
                          <a:tab pos="354013" algn="l"/>
                        </a:tabLst>
                      </a:pPr>
                      <a:r>
                        <a:rPr lang="en-US" sz="1600" dirty="0">
                          <a:latin typeface="Consolas" panose="020B0609020204030204" pitchFamily="49" charset="0"/>
                          <a:cs typeface="Consolas" panose="020B0609020204030204" pitchFamily="49" charset="0"/>
                        </a:rPr>
                        <a:t>   ]</a:t>
                      </a:r>
                    </a:p>
                    <a:p>
                      <a:pPr>
                        <a:tabLst>
                          <a:tab pos="354013" algn="l"/>
                        </a:tabLst>
                      </a:pPr>
                      <a:r>
                        <a:rPr lang="en-US" sz="16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10001"/>
                  </a:ext>
                </a:extLst>
              </a:tr>
            </a:tbl>
          </a:graphicData>
        </a:graphic>
      </p:graphicFrame>
      <p:sp>
        <p:nvSpPr>
          <p:cNvPr id="10" name="Freeform 87"/>
          <p:cNvSpPr>
            <a:spLocks noEditPoints="1"/>
          </p:cNvSpPr>
          <p:nvPr/>
        </p:nvSpPr>
        <p:spPr bwMode="auto">
          <a:xfrm>
            <a:off x="549994" y="1898942"/>
            <a:ext cx="605357" cy="168487"/>
          </a:xfrm>
          <a:custGeom>
            <a:avLst/>
            <a:gdLst>
              <a:gd name="T0" fmla="*/ 0 w 385"/>
              <a:gd name="T1" fmla="*/ 46 h 107"/>
              <a:gd name="T2" fmla="*/ 37 w 385"/>
              <a:gd name="T3" fmla="*/ 46 h 107"/>
              <a:gd name="T4" fmla="*/ 37 w 385"/>
              <a:gd name="T5" fmla="*/ 61 h 107"/>
              <a:gd name="T6" fmla="*/ 0 w 385"/>
              <a:gd name="T7" fmla="*/ 61 h 107"/>
              <a:gd name="T8" fmla="*/ 0 w 385"/>
              <a:gd name="T9" fmla="*/ 46 h 107"/>
              <a:gd name="T10" fmla="*/ 74 w 385"/>
              <a:gd name="T11" fmla="*/ 61 h 107"/>
              <a:gd name="T12" fmla="*/ 111 w 385"/>
              <a:gd name="T13" fmla="*/ 61 h 107"/>
              <a:gd name="T14" fmla="*/ 111 w 385"/>
              <a:gd name="T15" fmla="*/ 46 h 107"/>
              <a:gd name="T16" fmla="*/ 74 w 385"/>
              <a:gd name="T17" fmla="*/ 46 h 107"/>
              <a:gd name="T18" fmla="*/ 74 w 385"/>
              <a:gd name="T19" fmla="*/ 61 h 107"/>
              <a:gd name="T20" fmla="*/ 222 w 385"/>
              <a:gd name="T21" fmla="*/ 61 h 107"/>
              <a:gd name="T22" fmla="*/ 259 w 385"/>
              <a:gd name="T23" fmla="*/ 61 h 107"/>
              <a:gd name="T24" fmla="*/ 259 w 385"/>
              <a:gd name="T25" fmla="*/ 46 h 107"/>
              <a:gd name="T26" fmla="*/ 222 w 385"/>
              <a:gd name="T27" fmla="*/ 46 h 107"/>
              <a:gd name="T28" fmla="*/ 222 w 385"/>
              <a:gd name="T29" fmla="*/ 61 h 107"/>
              <a:gd name="T30" fmla="*/ 148 w 385"/>
              <a:gd name="T31" fmla="*/ 61 h 107"/>
              <a:gd name="T32" fmla="*/ 185 w 385"/>
              <a:gd name="T33" fmla="*/ 61 h 107"/>
              <a:gd name="T34" fmla="*/ 185 w 385"/>
              <a:gd name="T35" fmla="*/ 46 h 107"/>
              <a:gd name="T36" fmla="*/ 148 w 385"/>
              <a:gd name="T37" fmla="*/ 46 h 107"/>
              <a:gd name="T38" fmla="*/ 148 w 385"/>
              <a:gd name="T39" fmla="*/ 61 h 107"/>
              <a:gd name="T40" fmla="*/ 382 w 385"/>
              <a:gd name="T41" fmla="*/ 48 h 107"/>
              <a:gd name="T42" fmla="*/ 334 w 385"/>
              <a:gd name="T43" fmla="*/ 0 h 107"/>
              <a:gd name="T44" fmla="*/ 324 w 385"/>
              <a:gd name="T45" fmla="*/ 11 h 107"/>
              <a:gd name="T46" fmla="*/ 359 w 385"/>
              <a:gd name="T47" fmla="*/ 46 h 107"/>
              <a:gd name="T48" fmla="*/ 296 w 385"/>
              <a:gd name="T49" fmla="*/ 46 h 107"/>
              <a:gd name="T50" fmla="*/ 296 w 385"/>
              <a:gd name="T51" fmla="*/ 61 h 107"/>
              <a:gd name="T52" fmla="*/ 359 w 385"/>
              <a:gd name="T53" fmla="*/ 61 h 107"/>
              <a:gd name="T54" fmla="*/ 324 w 385"/>
              <a:gd name="T55" fmla="*/ 96 h 107"/>
              <a:gd name="T56" fmla="*/ 334 w 385"/>
              <a:gd name="T57" fmla="*/ 107 h 107"/>
              <a:gd name="T58" fmla="*/ 382 w 385"/>
              <a:gd name="T59" fmla="*/ 59 h 107"/>
              <a:gd name="T60" fmla="*/ 382 w 385"/>
              <a:gd name="T61" fmla="*/ 4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107">
                <a:moveTo>
                  <a:pt x="0" y="46"/>
                </a:moveTo>
                <a:cubicBezTo>
                  <a:pt x="37" y="46"/>
                  <a:pt x="37" y="46"/>
                  <a:pt x="37" y="46"/>
                </a:cubicBezTo>
                <a:cubicBezTo>
                  <a:pt x="37" y="61"/>
                  <a:pt x="37" y="61"/>
                  <a:pt x="37" y="61"/>
                </a:cubicBezTo>
                <a:cubicBezTo>
                  <a:pt x="0" y="61"/>
                  <a:pt x="0" y="61"/>
                  <a:pt x="0" y="61"/>
                </a:cubicBezTo>
                <a:lnTo>
                  <a:pt x="0" y="46"/>
                </a:lnTo>
                <a:close/>
                <a:moveTo>
                  <a:pt x="74" y="61"/>
                </a:moveTo>
                <a:cubicBezTo>
                  <a:pt x="111" y="61"/>
                  <a:pt x="111" y="61"/>
                  <a:pt x="111" y="61"/>
                </a:cubicBezTo>
                <a:cubicBezTo>
                  <a:pt x="111" y="46"/>
                  <a:pt x="111" y="46"/>
                  <a:pt x="111" y="46"/>
                </a:cubicBezTo>
                <a:cubicBezTo>
                  <a:pt x="74" y="46"/>
                  <a:pt x="74" y="46"/>
                  <a:pt x="74" y="46"/>
                </a:cubicBezTo>
                <a:lnTo>
                  <a:pt x="74" y="61"/>
                </a:lnTo>
                <a:close/>
                <a:moveTo>
                  <a:pt x="222" y="61"/>
                </a:moveTo>
                <a:cubicBezTo>
                  <a:pt x="259" y="61"/>
                  <a:pt x="259" y="61"/>
                  <a:pt x="259" y="61"/>
                </a:cubicBezTo>
                <a:cubicBezTo>
                  <a:pt x="259" y="46"/>
                  <a:pt x="259" y="46"/>
                  <a:pt x="259" y="46"/>
                </a:cubicBezTo>
                <a:cubicBezTo>
                  <a:pt x="222" y="46"/>
                  <a:pt x="222" y="46"/>
                  <a:pt x="222" y="46"/>
                </a:cubicBezTo>
                <a:lnTo>
                  <a:pt x="222" y="61"/>
                </a:lnTo>
                <a:close/>
                <a:moveTo>
                  <a:pt x="148" y="61"/>
                </a:moveTo>
                <a:cubicBezTo>
                  <a:pt x="185" y="61"/>
                  <a:pt x="185" y="61"/>
                  <a:pt x="185" y="61"/>
                </a:cubicBezTo>
                <a:cubicBezTo>
                  <a:pt x="185" y="46"/>
                  <a:pt x="185" y="46"/>
                  <a:pt x="185" y="46"/>
                </a:cubicBezTo>
                <a:cubicBezTo>
                  <a:pt x="148" y="46"/>
                  <a:pt x="148" y="46"/>
                  <a:pt x="148" y="46"/>
                </a:cubicBezTo>
                <a:lnTo>
                  <a:pt x="148" y="61"/>
                </a:lnTo>
                <a:close/>
                <a:moveTo>
                  <a:pt x="382" y="48"/>
                </a:moveTo>
                <a:cubicBezTo>
                  <a:pt x="334" y="0"/>
                  <a:pt x="334" y="0"/>
                  <a:pt x="334" y="0"/>
                </a:cubicBezTo>
                <a:cubicBezTo>
                  <a:pt x="324" y="11"/>
                  <a:pt x="324" y="11"/>
                  <a:pt x="324" y="11"/>
                </a:cubicBezTo>
                <a:cubicBezTo>
                  <a:pt x="359" y="46"/>
                  <a:pt x="359" y="46"/>
                  <a:pt x="359" y="46"/>
                </a:cubicBezTo>
                <a:cubicBezTo>
                  <a:pt x="296" y="46"/>
                  <a:pt x="296" y="46"/>
                  <a:pt x="296" y="46"/>
                </a:cubicBezTo>
                <a:cubicBezTo>
                  <a:pt x="296" y="61"/>
                  <a:pt x="296" y="61"/>
                  <a:pt x="296" y="61"/>
                </a:cubicBezTo>
                <a:cubicBezTo>
                  <a:pt x="359" y="61"/>
                  <a:pt x="359" y="61"/>
                  <a:pt x="359" y="61"/>
                </a:cubicBezTo>
                <a:cubicBezTo>
                  <a:pt x="324" y="96"/>
                  <a:pt x="324" y="96"/>
                  <a:pt x="324" y="96"/>
                </a:cubicBezTo>
                <a:cubicBezTo>
                  <a:pt x="334" y="107"/>
                  <a:pt x="334" y="107"/>
                  <a:pt x="334" y="107"/>
                </a:cubicBezTo>
                <a:cubicBezTo>
                  <a:pt x="382" y="59"/>
                  <a:pt x="382" y="59"/>
                  <a:pt x="382" y="59"/>
                </a:cubicBezTo>
                <a:cubicBezTo>
                  <a:pt x="385" y="56"/>
                  <a:pt x="385" y="51"/>
                  <a:pt x="382" y="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232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Restrictions</a:t>
            </a:r>
            <a:endParaRPr lang="en-US" dirty="0"/>
          </a:p>
        </p:txBody>
      </p:sp>
      <p:sp>
        <p:nvSpPr>
          <p:cNvPr id="4" name="Text Placeholder 3"/>
          <p:cNvSpPr>
            <a:spLocks noGrp="1"/>
          </p:cNvSpPr>
          <p:nvPr>
            <p:ph type="body" sz="quarter" idx="11"/>
          </p:nvPr>
        </p:nvSpPr>
        <p:spPr/>
        <p:txBody>
          <a:bodyPr>
            <a:normAutofit/>
          </a:bodyPr>
          <a:lstStyle/>
          <a:p>
            <a:r>
              <a:rPr lang="en-AU" dirty="0"/>
              <a:t>Maximum rows per single push: 10K</a:t>
            </a:r>
          </a:p>
          <a:p>
            <a:pPr lvl="1"/>
            <a:r>
              <a:rPr lang="en-AU" dirty="0"/>
              <a:t>Note that ingestion rates are restricted by license:</a:t>
            </a:r>
          </a:p>
          <a:p>
            <a:pPr lvl="2"/>
            <a:r>
              <a:rPr lang="en-AU" b="1" dirty="0"/>
              <a:t>Power BI </a:t>
            </a:r>
            <a:r>
              <a:rPr lang="en-AU" dirty="0"/>
              <a:t>license: 10K rows/hour</a:t>
            </a:r>
          </a:p>
          <a:p>
            <a:pPr lvl="2"/>
            <a:r>
              <a:rPr lang="en-AU" b="1" dirty="0"/>
              <a:t>Power BI Pro </a:t>
            </a:r>
            <a:r>
              <a:rPr lang="en-AU" dirty="0"/>
              <a:t>license : 1M rows/hour</a:t>
            </a:r>
          </a:p>
          <a:p>
            <a:r>
              <a:rPr lang="en-AU" dirty="0"/>
              <a:t>Maximum rows per table: 5M</a:t>
            </a:r>
          </a:p>
          <a:p>
            <a:pPr lvl="1"/>
            <a:r>
              <a:rPr lang="en-AU" dirty="0"/>
              <a:t>A dataset is defined with a retention policy:</a:t>
            </a:r>
          </a:p>
          <a:p>
            <a:pPr lvl="2"/>
            <a:r>
              <a:rPr lang="en-AU" b="1" dirty="0"/>
              <a:t>none</a:t>
            </a:r>
            <a:r>
              <a:rPr lang="en-AU" dirty="0"/>
              <a:t>: Rows will be collected to the limit</a:t>
            </a:r>
          </a:p>
          <a:p>
            <a:pPr lvl="2"/>
            <a:r>
              <a:rPr lang="en-AU" b="1" dirty="0"/>
              <a:t>basicFIFO</a:t>
            </a:r>
            <a:r>
              <a:rPr lang="en-AU" dirty="0"/>
              <a:t>: Will keep up to 200K rows, </a:t>
            </a:r>
            <a:r>
              <a:rPr lang="en-US" dirty="0"/>
              <a:t>and remove the oldest rows as new rows are added</a:t>
            </a:r>
            <a:endParaRPr lang="en-AU" dirty="0"/>
          </a:p>
          <a:p>
            <a:r>
              <a:rPr lang="en-AU" dirty="0"/>
              <a:t>Maximum pending requests: 5</a:t>
            </a:r>
            <a:endParaRPr lang="en-US" dirty="0"/>
          </a:p>
        </p:txBody>
      </p:sp>
    </p:spTree>
    <p:extLst>
      <p:ext uri="{BB962C8B-B14F-4D97-AF65-F5344CB8AC3E}">
        <p14:creationId xmlns:p14="http://schemas.microsoft.com/office/powerpoint/2010/main" val="22304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Delivering a real-time Power BI dashboard with the REST API</a:t>
            </a:r>
          </a:p>
        </p:txBody>
      </p:sp>
      <p:sp>
        <p:nvSpPr>
          <p:cNvPr id="4" name="Text Placeholder 3"/>
          <p:cNvSpPr>
            <a:spLocks noGrp="1"/>
          </p:cNvSpPr>
          <p:nvPr>
            <p:ph type="body" sz="quarter" idx="10"/>
          </p:nvPr>
        </p:nvSpPr>
        <p:spPr/>
        <p:txBody>
          <a:bodyPr/>
          <a:lstStyle/>
          <a:p>
            <a:r>
              <a:rPr lang="en-AU" dirty="0"/>
              <a:t>05A</a:t>
            </a:r>
            <a:endParaRPr lang="en-US" dirty="0"/>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57885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Integrate Power BI</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AU" dirty="0"/>
              <a:t>Integrate a Power BI tile or report into an app with an </a:t>
            </a:r>
            <a:r>
              <a:rPr lang="en-AU" dirty="0" err="1"/>
              <a:t>IFrame</a:t>
            </a:r>
            <a:r>
              <a:rPr lang="en-AU" dirty="0"/>
              <a:t> HTML element</a:t>
            </a:r>
          </a:p>
          <a:p>
            <a:pPr lvl="1"/>
            <a:r>
              <a:rPr lang="en-AU" dirty="0"/>
              <a:t>For example, create a custom mobile app to display real-time Power BI tiles and reports on the user’s mobile device</a:t>
            </a:r>
          </a:p>
          <a:p>
            <a:r>
              <a:rPr lang="en-AU" dirty="0"/>
              <a:t>Use the REST API to retrieve the embed URL</a:t>
            </a:r>
          </a:p>
          <a:p>
            <a:r>
              <a:rPr lang="en-AU" dirty="0"/>
              <a:t>Once embedded, a click event handler can be added to enable navigation to the dashboard</a:t>
            </a:r>
          </a:p>
          <a:p>
            <a:r>
              <a:rPr lang="en-AU" dirty="0"/>
              <a:t>This capability is presently in preview</a:t>
            </a:r>
            <a:endParaRPr lang="en-US" dirty="0"/>
          </a:p>
        </p:txBody>
      </p:sp>
    </p:spTree>
    <p:extLst>
      <p:ext uri="{BB962C8B-B14F-4D97-AF65-F5344CB8AC3E}">
        <p14:creationId xmlns:p14="http://schemas.microsoft.com/office/powerpoint/2010/main" val="35653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Custom visuals</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AU" dirty="0"/>
              <a:t>Developers can develop custom visuals for use in Power BI solutions</a:t>
            </a:r>
          </a:p>
          <a:p>
            <a:r>
              <a:rPr lang="en-AU" dirty="0"/>
              <a:t>To help developers get started, Microsoft has published the code for all of their visualizations</a:t>
            </a:r>
          </a:p>
          <a:p>
            <a:pPr lvl="1"/>
            <a:r>
              <a:rPr lang="en-AU" dirty="0"/>
              <a:t>This is all available as an open source project on GitHub</a:t>
            </a:r>
          </a:p>
          <a:p>
            <a:pPr lvl="2"/>
            <a:r>
              <a:rPr lang="en-US" dirty="0"/>
              <a:t>The project contains over 20 visualization types, the framework to run them, and the testing infrastructure that enables you to build high quality visualizations</a:t>
            </a:r>
          </a:p>
          <a:p>
            <a:pPr lvl="2"/>
            <a:r>
              <a:rPr lang="en-US" dirty="0"/>
              <a:t>The framework provides all the interfaces required to integrate fully with Power BI's selection, filtering, and other UI experiences</a:t>
            </a:r>
          </a:p>
          <a:p>
            <a:pPr lvl="1"/>
            <a:r>
              <a:rPr lang="en-US" dirty="0"/>
              <a:t>Developers are encouraged to submit their custom visuals to the Power BI Visuals Gallery for sharing with the Power BI community</a:t>
            </a:r>
          </a:p>
        </p:txBody>
      </p:sp>
    </p:spTree>
    <p:extLst>
      <p:ext uri="{BB962C8B-B14F-4D97-AF65-F5344CB8AC3E}">
        <p14:creationId xmlns:p14="http://schemas.microsoft.com/office/powerpoint/2010/main" val="424204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licensing</a:t>
            </a:r>
            <a:endParaRPr lang="en-US" dirty="0"/>
          </a:p>
        </p:txBody>
      </p:sp>
      <p:sp>
        <p:nvSpPr>
          <p:cNvPr id="4" name="Text Placeholder 3"/>
          <p:cNvSpPr>
            <a:spLocks noGrp="1"/>
          </p:cNvSpPr>
          <p:nvPr>
            <p:ph type="body" sz="quarter" idx="11"/>
          </p:nvPr>
        </p:nvSpPr>
        <p:spPr/>
        <p:txBody>
          <a:bodyPr/>
          <a:lstStyle/>
          <a:p>
            <a:r>
              <a:rPr lang="en-AU" dirty="0"/>
              <a:t>In short, the differences between the two licenses:</a:t>
            </a:r>
          </a:p>
          <a:p>
            <a:endParaRPr lang="en-AU" dirty="0"/>
          </a:p>
        </p:txBody>
      </p:sp>
      <p:sp>
        <p:nvSpPr>
          <p:cNvPr id="8" name="Content Placeholder 7"/>
          <p:cNvSpPr>
            <a:spLocks noGrp="1"/>
          </p:cNvSpPr>
          <p:nvPr>
            <p:ph sz="quarter" idx="10"/>
          </p:nvPr>
        </p:nvSpPr>
        <p:spPr/>
        <p:txBody>
          <a:bodyPr/>
          <a:lstStyle/>
          <a:p>
            <a:r>
              <a:rPr lang="en-AU" dirty="0"/>
              <a:t>Feature differences</a:t>
            </a:r>
            <a:endParaRPr lang="en-US" dirty="0"/>
          </a:p>
        </p:txBody>
      </p:sp>
      <p:graphicFrame>
        <p:nvGraphicFramePr>
          <p:cNvPr id="9" name="Content Placeholder 4"/>
          <p:cNvGraphicFramePr>
            <a:graphicFrameLocks/>
          </p:cNvGraphicFramePr>
          <p:nvPr>
            <p:extLst/>
          </p:nvPr>
        </p:nvGraphicFramePr>
        <p:xfrm>
          <a:off x="455405" y="2574718"/>
          <a:ext cx="11312525" cy="2595880"/>
        </p:xfrm>
        <a:graphic>
          <a:graphicData uri="http://schemas.openxmlformats.org/drawingml/2006/table">
            <a:tbl>
              <a:tblPr firstRow="1" bandRow="1">
                <a:tableStyleId>{F5AB1C69-6EDB-4FF4-983F-18BD219EF322}</a:tableStyleId>
              </a:tblPr>
              <a:tblGrid>
                <a:gridCol w="5621249">
                  <a:extLst>
                    <a:ext uri="{9D8B030D-6E8A-4147-A177-3AD203B41FA5}">
                      <a16:colId xmlns:a16="http://schemas.microsoft.com/office/drawing/2014/main" val="20000"/>
                    </a:ext>
                  </a:extLst>
                </a:gridCol>
                <a:gridCol w="2845638">
                  <a:extLst>
                    <a:ext uri="{9D8B030D-6E8A-4147-A177-3AD203B41FA5}">
                      <a16:colId xmlns:a16="http://schemas.microsoft.com/office/drawing/2014/main" val="20001"/>
                    </a:ext>
                  </a:extLst>
                </a:gridCol>
                <a:gridCol w="2845638">
                  <a:extLst>
                    <a:ext uri="{9D8B030D-6E8A-4147-A177-3AD203B41FA5}">
                      <a16:colId xmlns:a16="http://schemas.microsoft.com/office/drawing/2014/main" val="20002"/>
                    </a:ext>
                  </a:extLst>
                </a:gridCol>
              </a:tblGrid>
              <a:tr h="370840">
                <a:tc>
                  <a:txBody>
                    <a:bodyPr/>
                    <a:lstStyle/>
                    <a:p>
                      <a:r>
                        <a:rPr lang="en-AU" dirty="0"/>
                        <a:t>Feature</a:t>
                      </a:r>
                      <a:endParaRPr lang="en-US" dirty="0"/>
                    </a:p>
                  </a:txBody>
                  <a:tcPr/>
                </a:tc>
                <a:tc>
                  <a:txBody>
                    <a:bodyPr/>
                    <a:lstStyle/>
                    <a:p>
                      <a:r>
                        <a:rPr lang="en-AU" dirty="0"/>
                        <a:t>Power BI (Free)</a:t>
                      </a:r>
                      <a:endParaRPr lang="en-US" dirty="0"/>
                    </a:p>
                  </a:txBody>
                  <a:tcPr/>
                </a:tc>
                <a:tc>
                  <a:txBody>
                    <a:bodyPr/>
                    <a:lstStyle/>
                    <a:p>
                      <a:r>
                        <a:rPr lang="en-AU" dirty="0"/>
                        <a:t>Power BI Pro</a:t>
                      </a:r>
                      <a:endParaRPr lang="en-US" dirty="0"/>
                    </a:p>
                  </a:txBody>
                  <a:tcPr/>
                </a:tc>
                <a:extLst>
                  <a:ext uri="{0D108BD9-81ED-4DB2-BD59-A6C34878D82A}">
                    <a16:rowId xmlns:a16="http://schemas.microsoft.com/office/drawing/2014/main" val="10000"/>
                  </a:ext>
                </a:extLst>
              </a:tr>
              <a:tr h="370840">
                <a:tc>
                  <a:txBody>
                    <a:bodyPr/>
                    <a:lstStyle/>
                    <a:p>
                      <a:r>
                        <a:rPr lang="en-AU" dirty="0"/>
                        <a:t>Data capacity</a:t>
                      </a:r>
                      <a:r>
                        <a:rPr lang="en-AU" baseline="0" dirty="0"/>
                        <a:t> </a:t>
                      </a:r>
                      <a:r>
                        <a:rPr lang="en-AU" dirty="0"/>
                        <a:t>limit</a:t>
                      </a:r>
                      <a:endParaRPr lang="en-US" dirty="0"/>
                    </a:p>
                  </a:txBody>
                  <a:tcPr/>
                </a:tc>
                <a:tc>
                  <a:txBody>
                    <a:bodyPr/>
                    <a:lstStyle/>
                    <a:p>
                      <a:r>
                        <a:rPr lang="en-AU" dirty="0"/>
                        <a:t>1 GB/user</a:t>
                      </a:r>
                      <a:endParaRPr lang="en-US" dirty="0"/>
                    </a:p>
                  </a:txBody>
                  <a:tcPr/>
                </a:tc>
                <a:tc>
                  <a:txBody>
                    <a:bodyPr/>
                    <a:lstStyle/>
                    <a:p>
                      <a:r>
                        <a:rPr lang="en-AU" dirty="0"/>
                        <a:t>10 GB/user</a:t>
                      </a:r>
                      <a:endParaRPr lang="en-US" dirty="0"/>
                    </a:p>
                  </a:txBody>
                  <a:tcPr/>
                </a:tc>
                <a:extLst>
                  <a:ext uri="{0D108BD9-81ED-4DB2-BD59-A6C34878D82A}">
                    <a16:rowId xmlns:a16="http://schemas.microsoft.com/office/drawing/2014/main" val="10001"/>
                  </a:ext>
                </a:extLst>
              </a:tr>
              <a:tr h="370840">
                <a:tc>
                  <a:txBody>
                    <a:bodyPr/>
                    <a:lstStyle/>
                    <a:p>
                      <a:r>
                        <a:rPr lang="en-AU" dirty="0"/>
                        <a:t>Consume content that is scheduled to refresh</a:t>
                      </a:r>
                      <a:endParaRPr lang="en-US" dirty="0"/>
                    </a:p>
                  </a:txBody>
                  <a:tcPr/>
                </a:tc>
                <a:tc>
                  <a:txBody>
                    <a:bodyPr/>
                    <a:lstStyle/>
                    <a:p>
                      <a:r>
                        <a:rPr lang="en-AU" dirty="0"/>
                        <a:t>Daily</a:t>
                      </a:r>
                      <a:endParaRPr lang="en-US" dirty="0"/>
                    </a:p>
                  </a:txBody>
                  <a:tcPr/>
                </a:tc>
                <a:tc>
                  <a:txBody>
                    <a:bodyPr/>
                    <a:lstStyle/>
                    <a:p>
                      <a:r>
                        <a:rPr lang="en-AU" dirty="0"/>
                        <a:t>Up to 8 times per day</a:t>
                      </a:r>
                      <a:endParaRPr lang="en-US" dirty="0"/>
                    </a:p>
                  </a:txBody>
                  <a:tcPr/>
                </a:tc>
                <a:extLst>
                  <a:ext uri="{0D108BD9-81ED-4DB2-BD59-A6C34878D82A}">
                    <a16:rowId xmlns:a16="http://schemas.microsoft.com/office/drawing/2014/main" val="10002"/>
                  </a:ext>
                </a:extLst>
              </a:tr>
              <a:tr h="370840">
                <a:tc>
                  <a:txBody>
                    <a:bodyPr/>
                    <a:lstStyle/>
                    <a:p>
                      <a:r>
                        <a:rPr lang="en-AU" dirty="0"/>
                        <a:t>Data streaming</a:t>
                      </a:r>
                      <a:r>
                        <a:rPr lang="en-AU" baseline="0" dirty="0"/>
                        <a:t> rate</a:t>
                      </a:r>
                      <a:endParaRPr lang="en-US" dirty="0"/>
                    </a:p>
                  </a:txBody>
                  <a:tcPr/>
                </a:tc>
                <a:tc>
                  <a:txBody>
                    <a:bodyPr/>
                    <a:lstStyle/>
                    <a:p>
                      <a:r>
                        <a:rPr lang="en-AU" dirty="0"/>
                        <a:t>10K</a:t>
                      </a:r>
                      <a:r>
                        <a:rPr lang="en-AU" baseline="0" dirty="0"/>
                        <a:t> rows/hour</a:t>
                      </a:r>
                      <a:endParaRPr lang="en-US" dirty="0"/>
                    </a:p>
                  </a:txBody>
                  <a:tcPr/>
                </a:tc>
                <a:tc>
                  <a:txBody>
                    <a:bodyPr/>
                    <a:lstStyle/>
                    <a:p>
                      <a:r>
                        <a:rPr lang="en-AU" dirty="0"/>
                        <a:t>1M rows/hour</a:t>
                      </a:r>
                      <a:endParaRPr lang="en-US" dirty="0"/>
                    </a:p>
                  </a:txBody>
                  <a:tcPr/>
                </a:tc>
                <a:extLst>
                  <a:ext uri="{0D108BD9-81ED-4DB2-BD59-A6C34878D82A}">
                    <a16:rowId xmlns:a16="http://schemas.microsoft.com/office/drawing/2014/main" val="10003"/>
                  </a:ext>
                </a:extLst>
              </a:tr>
              <a:tr h="370840">
                <a:tc>
                  <a:txBody>
                    <a:bodyPr/>
                    <a:lstStyle/>
                    <a:p>
                      <a:r>
                        <a:rPr lang="en-AU" dirty="0"/>
                        <a:t>Consume live</a:t>
                      </a:r>
                      <a:r>
                        <a:rPr lang="en-AU" baseline="0" dirty="0"/>
                        <a:t> data sources will full interactivity</a:t>
                      </a:r>
                      <a:endParaRPr lang="en-US" dirty="0"/>
                    </a:p>
                  </a:txBody>
                  <a:tcPr/>
                </a:tc>
                <a:tc>
                  <a:txBody>
                    <a:bodyPr/>
                    <a:lstStyle/>
                    <a:p>
                      <a:r>
                        <a:rPr lang="en-AU" dirty="0"/>
                        <a:t>No</a:t>
                      </a:r>
                      <a:endParaRPr lang="en-US" dirty="0"/>
                    </a:p>
                  </a:txBody>
                  <a:tcPr/>
                </a:tc>
                <a:tc>
                  <a:txBody>
                    <a:bodyPr/>
                    <a:lstStyle/>
                    <a:p>
                      <a:r>
                        <a:rPr lang="en-AU" dirty="0"/>
                        <a:t>Yes</a:t>
                      </a:r>
                      <a:endParaRPr lang="en-US" dirty="0"/>
                    </a:p>
                  </a:txBody>
                  <a:tcPr/>
                </a:tc>
                <a:extLst>
                  <a:ext uri="{0D108BD9-81ED-4DB2-BD59-A6C34878D82A}">
                    <a16:rowId xmlns:a16="http://schemas.microsoft.com/office/drawing/2014/main" val="10004"/>
                  </a:ext>
                </a:extLst>
              </a:tr>
              <a:tr h="370840">
                <a:tc>
                  <a:txBody>
                    <a:bodyPr/>
                    <a:lstStyle/>
                    <a:p>
                      <a:r>
                        <a:rPr lang="en-AU" dirty="0"/>
                        <a:t>Access on-premises data with gateways</a:t>
                      </a:r>
                      <a:endParaRPr lang="en-US" dirty="0"/>
                    </a:p>
                  </a:txBody>
                  <a:tcPr/>
                </a:tc>
                <a:tc>
                  <a:txBody>
                    <a:bodyPr/>
                    <a:lstStyle/>
                    <a:p>
                      <a:r>
                        <a:rPr lang="en-AU" dirty="0"/>
                        <a:t>No</a:t>
                      </a:r>
                      <a:endParaRPr lang="en-US" dirty="0"/>
                    </a:p>
                  </a:txBody>
                  <a:tcPr/>
                </a:tc>
                <a:tc>
                  <a:txBody>
                    <a:bodyPr/>
                    <a:lstStyle/>
                    <a:p>
                      <a:r>
                        <a:rPr lang="en-AU" dirty="0"/>
                        <a:t>Yes</a:t>
                      </a:r>
                      <a:endParaRPr lang="en-US" dirty="0"/>
                    </a:p>
                  </a:txBody>
                  <a:tcPr/>
                </a:tc>
                <a:extLst>
                  <a:ext uri="{0D108BD9-81ED-4DB2-BD59-A6C34878D82A}">
                    <a16:rowId xmlns:a16="http://schemas.microsoft.com/office/drawing/2014/main" val="10005"/>
                  </a:ext>
                </a:extLst>
              </a:tr>
              <a:tr h="370840">
                <a:tc>
                  <a:txBody>
                    <a:bodyPr/>
                    <a:lstStyle/>
                    <a:p>
                      <a:r>
                        <a:rPr lang="en-AU" dirty="0"/>
                        <a:t>All other collaboration features</a:t>
                      </a:r>
                      <a:endParaRPr lang="en-US" dirty="0"/>
                    </a:p>
                  </a:txBody>
                  <a:tcPr/>
                </a:tc>
                <a:tc>
                  <a:txBody>
                    <a:bodyPr/>
                    <a:lstStyle/>
                    <a:p>
                      <a:r>
                        <a:rPr lang="en-AU" dirty="0"/>
                        <a:t>No</a:t>
                      </a:r>
                      <a:endParaRPr lang="en-US" dirty="0"/>
                    </a:p>
                  </a:txBody>
                  <a:tcPr/>
                </a:tc>
                <a:tc>
                  <a:txBody>
                    <a:bodyPr/>
                    <a:lstStyle/>
                    <a:p>
                      <a:r>
                        <a:rPr lang="en-AU" dirty="0"/>
                        <a:t>Yes</a:t>
                      </a:r>
                      <a:endParaRPr lang="en-US" dirty="0"/>
                    </a:p>
                  </a:txBody>
                  <a:tcPr/>
                </a:tc>
                <a:extLst>
                  <a:ext uri="{0D108BD9-81ED-4DB2-BD59-A6C34878D82A}">
                    <a16:rowId xmlns:a16="http://schemas.microsoft.com/office/drawing/2014/main" val="10006"/>
                  </a:ext>
                </a:extLst>
              </a:tr>
            </a:tbl>
          </a:graphicData>
        </a:graphic>
      </p:graphicFrame>
      <p:sp>
        <p:nvSpPr>
          <p:cNvPr id="6" name="TextBox 5"/>
          <p:cNvSpPr txBox="1"/>
          <p:nvPr/>
        </p:nvSpPr>
        <p:spPr>
          <a:xfrm>
            <a:off x="470011" y="5648331"/>
            <a:ext cx="11297919"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Non-”Power BI Pro” users can share dashboards. However, a Power BI Pro license is required to interact with, or consume, content using features that are only available to users with a Power BI Pro license. </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05064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6" name="Rectangle 5"/>
          <p:cNvSpPr/>
          <p:nvPr/>
        </p:nvSpPr>
        <p:spPr bwMode="auto">
          <a:xfrm>
            <a:off x="0" y="0"/>
            <a:ext cx="12192000" cy="6857028"/>
          </a:xfrm>
          <a:prstGeom prst="rect">
            <a:avLst/>
          </a:prstGeom>
          <a:solidFill>
            <a:schemeClr val="tx1">
              <a:alpha val="8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150" normalizeH="0" baseline="0" noProof="0" dirty="0">
              <a:ln>
                <a:noFill/>
              </a:ln>
              <a:solidFill>
                <a:srgbClr val="4394F8"/>
              </a:solidFill>
              <a:effectLst/>
              <a:uLnTx/>
              <a:uFillTx/>
              <a:ea typeface="Segoe UI" pitchFamily="34" charset="0"/>
              <a:cs typeface="Segoe UI" pitchFamily="34" charset="0"/>
            </a:endParaRPr>
          </a:p>
        </p:txBody>
      </p:sp>
      <p:sp>
        <p:nvSpPr>
          <p:cNvPr id="9" name="Rectangle 8"/>
          <p:cNvSpPr/>
          <p:nvPr/>
        </p:nvSpPr>
        <p:spPr bwMode="auto">
          <a:xfrm rot="5400000">
            <a:off x="1178656" y="-1178657"/>
            <a:ext cx="6857028" cy="9214341"/>
          </a:xfrm>
          <a:prstGeom prst="rect">
            <a:avLst/>
          </a:prstGeom>
          <a:gradFill>
            <a:gsLst>
              <a:gs pos="40000">
                <a:schemeClr val="tx1">
                  <a:alpha val="60000"/>
                </a:schemeClr>
              </a:gs>
              <a:gs pos="0">
                <a:schemeClr val="tx1">
                  <a:alpha val="0"/>
                </a:schemeClr>
              </a:gs>
              <a:gs pos="100000">
                <a:srgbClr val="282828"/>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a:xfrm>
            <a:off x="431583" y="884616"/>
            <a:ext cx="6669531" cy="1325563"/>
          </a:xfrm>
        </p:spPr>
        <p:txBody>
          <a:bodyPr anchor="t">
            <a:noAutofit/>
          </a:bodyPr>
          <a:lstStyle/>
          <a:p>
            <a:r>
              <a:rPr lang="en-US" sz="4800" dirty="0">
                <a:solidFill>
                  <a:srgbClr val="EDC30D"/>
                </a:solidFill>
                <a:latin typeface="Segoe UI Light" panose="020B0502040204020203" pitchFamily="34" charset="0"/>
                <a:cs typeface="Segoe UI Light" panose="020B0502040204020203" pitchFamily="34" charset="0"/>
              </a:rPr>
              <a:t>What if your app could put the power of analytics everywhere decisions are made?</a:t>
            </a:r>
          </a:p>
        </p:txBody>
      </p:sp>
      <p:sp>
        <p:nvSpPr>
          <p:cNvPr id="8" name="Rectangle 7"/>
          <p:cNvSpPr/>
          <p:nvPr/>
        </p:nvSpPr>
        <p:spPr>
          <a:xfrm>
            <a:off x="431583" y="4184542"/>
            <a:ext cx="5315167" cy="164660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EDC30D"/>
                </a:solidFill>
                <a:effectLst/>
                <a:uLnTx/>
                <a:uFillTx/>
                <a:latin typeface="Segoe UI Light" panose="020B0502040204020203" pitchFamily="34" charset="0"/>
                <a:cs typeface="Segoe UI Light" panose="020B0502040204020203" pitchFamily="34" charset="0"/>
              </a:rPr>
              <a:t>Modern apps with data visualizations built-in have the power to inform decisions in context—</a:t>
            </a:r>
          </a:p>
          <a:p>
            <a:pPr marL="0" marR="0" lvl="0" indent="0" defTabSz="914400" eaLnBrk="1" fontAlgn="auto" latinLnBrk="0" hangingPunct="1">
              <a:lnSpc>
                <a:spcPct val="100000"/>
              </a:lnSpc>
              <a:spcBef>
                <a:spcPts val="0"/>
              </a:spcBef>
              <a:spcAft>
                <a:spcPts val="1200"/>
              </a:spcAft>
              <a:buClrTx/>
              <a:buSzTx/>
              <a:buFontTx/>
              <a:buNone/>
              <a:tabLst/>
              <a:defRPr/>
            </a:pPr>
            <a:r>
              <a:rPr kumimoji="0" lang="en-US" sz="24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for any user on any device</a:t>
            </a:r>
            <a:r>
              <a:rPr kumimoji="0" lang="en-US" sz="2400" b="0" i="0" u="none" strike="noStrike" kern="0" cap="none" spc="0" normalizeH="0" baseline="0" noProof="0" dirty="0">
                <a:ln>
                  <a:noFill/>
                </a:ln>
                <a:solidFill>
                  <a:srgbClr val="EDC30D"/>
                </a:solidFill>
                <a:effectLst/>
                <a:uLnTx/>
                <a:uFillTx/>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3245224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2534" y="2736503"/>
            <a:ext cx="4498065" cy="1384995"/>
          </a:xfrm>
          <a:prstGeom prst="rect">
            <a:avLst/>
          </a:prstGeom>
        </p:spPr>
        <p:txBody>
          <a:bodyPr wrap="square">
            <a:spAutoFit/>
          </a:bodyPr>
          <a:lstStyle/>
          <a:p>
            <a:r>
              <a:rPr lang="en-US" sz="4800"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Demo</a:t>
            </a:r>
          </a:p>
          <a:p>
            <a:pPr marL="0" marR="0" lvl="0" indent="0" defTabSz="914400" eaLnBrk="1" fontAlgn="auto" latinLnBrk="0" hangingPunct="1">
              <a:spcBef>
                <a:spcPts val="0"/>
              </a:spcBef>
              <a:spcAft>
                <a:spcPts val="0"/>
              </a:spcAft>
              <a:buClrTx/>
              <a:buSzTx/>
              <a:buFontTx/>
              <a:buNone/>
              <a:tabLst/>
              <a:defRPr/>
            </a:pPr>
            <a:r>
              <a:rPr lang="en-US" sz="3600" kern="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Embedded reports</a:t>
            </a:r>
            <a:endParaRPr kumimoji="0" lang="en-US" sz="2800" b="0" i="0" u="none" strike="noStrike" kern="0" cap="none" spc="0" normalizeH="0" baseline="0" noProof="0" dirty="0">
              <a:ln>
                <a:noFill/>
              </a:ln>
              <a:solidFill>
                <a:srgbClr val="282828"/>
              </a:solidFill>
              <a:effectLst/>
              <a:uLnTx/>
              <a:uFillTx/>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2" name="Rectangle 1"/>
          <p:cNvSpPr/>
          <p:nvPr/>
        </p:nvSpPr>
        <p:spPr>
          <a:xfrm>
            <a:off x="5420251" y="2229291"/>
            <a:ext cx="6318265" cy="35742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hlinkClick r:id="rId3"/>
          </p:cNvPr>
          <p:cNvPicPr>
            <a:picLocks noChangeAspect="1"/>
          </p:cNvPicPr>
          <p:nvPr/>
        </p:nvPicPr>
        <p:blipFill rotWithShape="1">
          <a:blip r:embed="rId4"/>
          <a:srcRect t="5914"/>
          <a:stretch/>
        </p:blipFill>
        <p:spPr>
          <a:xfrm>
            <a:off x="5440650" y="2251390"/>
            <a:ext cx="6249918" cy="3121405"/>
          </a:xfrm>
          <a:prstGeom prst="rect">
            <a:avLst/>
          </a:prstGeom>
          <a:noFill/>
          <a:ln>
            <a:noFill/>
          </a:ln>
        </p:spPr>
      </p:pic>
      <p:pic>
        <p:nvPicPr>
          <p:cNvPr id="9" name="Picture 8">
            <a:hlinkClick r:id="rId3"/>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9199" y="2061905"/>
            <a:ext cx="6638747" cy="4533954"/>
          </a:xfrm>
          <a:prstGeom prst="rect">
            <a:avLst/>
          </a:prstGeom>
        </p:spPr>
      </p:pic>
    </p:spTree>
    <p:extLst>
      <p:ext uri="{BB962C8B-B14F-4D97-AF65-F5344CB8AC3E}">
        <p14:creationId xmlns:p14="http://schemas.microsoft.com/office/powerpoint/2010/main" val="1517840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803258"/>
            <a:ext cx="4481416" cy="2139688"/>
          </a:xfrm>
        </p:spPr>
        <p:txBody>
          <a:bodyPr/>
          <a:lstStyle/>
          <a:p>
            <a:r>
              <a:rPr lang="en-US" dirty="0"/>
              <a:t>Power BI </a:t>
            </a:r>
            <a:r>
              <a:rPr lang="en-US" sz="5882" dirty="0"/>
              <a:t>Embedded</a:t>
            </a:r>
            <a:r>
              <a:rPr lang="en-US" dirty="0"/>
              <a:t> </a:t>
            </a:r>
            <a:endParaRPr lang="en-US" sz="3529" b="1" dirty="0">
              <a:latin typeface="+mn-lt"/>
              <a:ea typeface="Segoe UI Black" panose="020B0A02040204020203" pitchFamily="34" charset="0"/>
              <a:cs typeface="Segoe UI Black" panose="020B0A02040204020203" pitchFamily="34" charset="0"/>
            </a:endParaRPr>
          </a:p>
        </p:txBody>
      </p:sp>
      <p:sp>
        <p:nvSpPr>
          <p:cNvPr id="4" name="Text Placeholder 3"/>
          <p:cNvSpPr>
            <a:spLocks noGrp="1"/>
          </p:cNvSpPr>
          <p:nvPr>
            <p:ph type="body" sz="quarter" idx="12"/>
          </p:nvPr>
        </p:nvSpPr>
        <p:spPr>
          <a:xfrm>
            <a:off x="269241" y="5159310"/>
            <a:ext cx="4643718" cy="1158629"/>
          </a:xfrm>
        </p:spPr>
        <p:txBody>
          <a:bodyPr/>
          <a:lstStyle/>
          <a:p>
            <a:r>
              <a:rPr lang="en-US" dirty="0">
                <a:solidFill>
                  <a:schemeClr val="tx1"/>
                </a:solidFill>
              </a:rPr>
              <a:t>A core component for Azure analytics services</a:t>
            </a:r>
          </a:p>
        </p:txBody>
      </p:sp>
      <p:sp>
        <p:nvSpPr>
          <p:cNvPr id="7" name="Rectangle 6"/>
          <p:cNvSpPr/>
          <p:nvPr/>
        </p:nvSpPr>
        <p:spPr>
          <a:xfrm>
            <a:off x="3799104" y="2970969"/>
            <a:ext cx="1273222" cy="392245"/>
          </a:xfrm>
          <a:prstGeom prst="rect">
            <a:avLst/>
          </a:prstGeom>
          <a:noFill/>
        </p:spPr>
        <p:txBody>
          <a:bodyPr wrap="none">
            <a:spAutoFit/>
          </a:bodyPr>
          <a:lstStyle/>
          <a:p>
            <a:pPr defTabSz="896386"/>
            <a:r>
              <a:rPr lang="en-US" sz="1961" b="1" kern="0" dirty="0"/>
              <a:t>PREVIEW</a:t>
            </a:r>
          </a:p>
        </p:txBody>
      </p:sp>
      <p:sp>
        <p:nvSpPr>
          <p:cNvPr id="55" name="Rectangle 54"/>
          <p:cNvSpPr/>
          <p:nvPr/>
        </p:nvSpPr>
        <p:spPr bwMode="auto">
          <a:xfrm>
            <a:off x="7892106" y="977988"/>
            <a:ext cx="2362045" cy="5587521"/>
          </a:xfrm>
          <a:prstGeom prst="rect">
            <a:avLst/>
          </a:prstGeom>
          <a:solidFill>
            <a:schemeClr val="accent6">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5530868" y="2287962"/>
            <a:ext cx="2361640" cy="522914"/>
          </a:xfrm>
          <a:prstGeom prst="rect">
            <a:avLst/>
          </a:prstGeom>
          <a:solidFill>
            <a:schemeClr val="tx1">
              <a:lumMod val="50000"/>
              <a:lumOff val="5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7"/>
          <p:cNvSpPr/>
          <p:nvPr/>
        </p:nvSpPr>
        <p:spPr>
          <a:xfrm>
            <a:off x="10766504" y="865204"/>
            <a:ext cx="1212954" cy="908296"/>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solidFill>
          <a:ln w="12700" cap="flat" cmpd="sng" algn="ctr">
            <a:solidFill>
              <a:srgbClr val="FFC000"/>
            </a:solidFill>
            <a:prstDash val="solid"/>
            <a:miter lim="800000"/>
          </a:ln>
          <a:effectLst/>
        </p:spPr>
        <p:txBody>
          <a:bodyPr rtlCol="0" anchor="ctr"/>
          <a:lstStyle/>
          <a:p>
            <a:pPr algn="ctr" defTabSz="896386">
              <a:defRPr/>
            </a:pPr>
            <a:endParaRPr lang="en-US" kern="0">
              <a:solidFill>
                <a:prstClr val="white"/>
              </a:solidFill>
            </a:endParaRPr>
          </a:p>
        </p:txBody>
      </p:sp>
      <p:sp>
        <p:nvSpPr>
          <p:cNvPr id="19" name="TextBox 18"/>
          <p:cNvSpPr txBox="1"/>
          <p:nvPr/>
        </p:nvSpPr>
        <p:spPr>
          <a:xfrm>
            <a:off x="10873607" y="1803258"/>
            <a:ext cx="998747" cy="264972"/>
          </a:xfrm>
          <a:prstGeom prst="rect">
            <a:avLst/>
          </a:prstGeom>
          <a:noFill/>
        </p:spPr>
        <p:txBody>
          <a:bodyPr wrap="square" rtlCol="0">
            <a:spAutoFit/>
          </a:bodyPr>
          <a:lstStyle/>
          <a:p>
            <a:pPr algn="ctr" defTabSz="896386">
              <a:defRPr/>
            </a:pPr>
            <a:r>
              <a:rPr lang="en-US" sz="1100" kern="0" dirty="0">
                <a:solidFill>
                  <a:schemeClr val="accent4"/>
                </a:solidFill>
                <a:latin typeface="Segoe UI Semibold" panose="020B0702040204020203" pitchFamily="34" charset="0"/>
                <a:cs typeface="Segoe UI Semibold" panose="020B0702040204020203" pitchFamily="34" charset="0"/>
              </a:rPr>
              <a:t>Your app</a:t>
            </a:r>
          </a:p>
        </p:txBody>
      </p:sp>
      <p:sp>
        <p:nvSpPr>
          <p:cNvPr id="22" name="TextBox 21"/>
          <p:cNvSpPr txBox="1"/>
          <p:nvPr/>
        </p:nvSpPr>
        <p:spPr>
          <a:xfrm>
            <a:off x="5666908" y="1059975"/>
            <a:ext cx="2101610" cy="5605955"/>
          </a:xfrm>
          <a:prstGeom prst="rect">
            <a:avLst/>
          </a:prstGeom>
          <a:noFill/>
          <a:ln>
            <a:noFill/>
          </a:ln>
        </p:spPr>
        <p:txBody>
          <a:bodyPr wrap="square" tIns="91427" rtlCol="0" anchor="t">
            <a:noAutofit/>
          </a:bodyPr>
          <a:lstStyle/>
          <a:p>
            <a:pPr defTabSz="896386">
              <a:spcBef>
                <a:spcPts val="882"/>
              </a:spcBef>
              <a:spcAft>
                <a:spcPts val="588"/>
              </a:spcAft>
              <a:defRPr/>
            </a:pPr>
            <a:r>
              <a:rPr lang="en-US" sz="1568" b="1" kern="0" dirty="0">
                <a:solidFill>
                  <a:schemeClr val="accent6">
                    <a:alpha val="50000"/>
                  </a:schemeClr>
                </a:solidFill>
                <a:cs typeface="Segoe UI" panose="020B0502040204020203" pitchFamily="34" charset="0"/>
              </a:rPr>
              <a:t>Virtual Machines</a:t>
            </a:r>
          </a:p>
          <a:p>
            <a:pPr defTabSz="896386">
              <a:spcBef>
                <a:spcPts val="882"/>
              </a:spcBef>
              <a:spcAft>
                <a:spcPts val="588"/>
              </a:spcAft>
              <a:defRPr/>
            </a:pPr>
            <a:r>
              <a:rPr lang="en-US" sz="1568" b="1" kern="0" dirty="0">
                <a:solidFill>
                  <a:schemeClr val="accent6">
                    <a:alpha val="50000"/>
                  </a:schemeClr>
                </a:solidFill>
                <a:cs typeface="Segoe UI" panose="020B0502040204020203" pitchFamily="34" charset="0"/>
              </a:rPr>
              <a:t>Web + Mobile</a:t>
            </a:r>
          </a:p>
          <a:p>
            <a:pPr defTabSz="896386">
              <a:spcBef>
                <a:spcPts val="882"/>
              </a:spcBef>
              <a:spcAft>
                <a:spcPts val="588"/>
              </a:spcAft>
              <a:defRPr/>
            </a:pPr>
            <a:r>
              <a:rPr lang="en-US" sz="1568" b="1" kern="0" dirty="0">
                <a:solidFill>
                  <a:schemeClr val="accent6">
                    <a:alpha val="50000"/>
                  </a:schemeClr>
                </a:solidFill>
                <a:cs typeface="Segoe UI" panose="020B0502040204020203" pitchFamily="34" charset="0"/>
              </a:rPr>
              <a:t>Data + Storage</a:t>
            </a:r>
          </a:p>
          <a:p>
            <a:pPr defTabSz="896386">
              <a:spcBef>
                <a:spcPts val="882"/>
              </a:spcBef>
              <a:spcAft>
                <a:spcPts val="588"/>
              </a:spcAft>
              <a:defRPr/>
            </a:pPr>
            <a:r>
              <a:rPr lang="en-US" sz="1568" b="1" kern="0" dirty="0">
                <a:solidFill>
                  <a:sysClr val="windowText" lastClr="000000"/>
                </a:solidFill>
                <a:cs typeface="Segoe UI" panose="020B0502040204020203" pitchFamily="34" charset="0"/>
              </a:rPr>
              <a:t>Data + Analytics</a:t>
            </a:r>
          </a:p>
          <a:p>
            <a:pPr defTabSz="896386">
              <a:spcBef>
                <a:spcPts val="882"/>
              </a:spcBef>
              <a:spcAft>
                <a:spcPts val="588"/>
              </a:spcAft>
              <a:defRPr/>
            </a:pPr>
            <a:r>
              <a:rPr lang="en-US" sz="1568" b="1" kern="0" dirty="0">
                <a:solidFill>
                  <a:schemeClr val="accent6">
                    <a:alpha val="50000"/>
                  </a:schemeClr>
                </a:solidFill>
                <a:cs typeface="Segoe UI" panose="020B0502040204020203" pitchFamily="34" charset="0"/>
              </a:rPr>
              <a:t>Internet of Things</a:t>
            </a:r>
          </a:p>
          <a:p>
            <a:pPr defTabSz="896386">
              <a:spcBef>
                <a:spcPts val="882"/>
              </a:spcBef>
              <a:spcAft>
                <a:spcPts val="588"/>
              </a:spcAft>
              <a:defRPr/>
            </a:pPr>
            <a:r>
              <a:rPr lang="en-US" sz="1568" b="1" kern="0" dirty="0">
                <a:solidFill>
                  <a:schemeClr val="accent6">
                    <a:alpha val="50000"/>
                  </a:schemeClr>
                </a:solidFill>
                <a:cs typeface="Segoe UI" panose="020B0502040204020203" pitchFamily="34" charset="0"/>
              </a:rPr>
              <a:t>Networking</a:t>
            </a:r>
          </a:p>
          <a:p>
            <a:pPr defTabSz="896386">
              <a:spcBef>
                <a:spcPts val="882"/>
              </a:spcBef>
              <a:spcAft>
                <a:spcPts val="588"/>
              </a:spcAft>
              <a:defRPr/>
            </a:pPr>
            <a:r>
              <a:rPr lang="en-US" sz="1568" b="1" kern="0" dirty="0">
                <a:solidFill>
                  <a:schemeClr val="accent6">
                    <a:alpha val="50000"/>
                  </a:schemeClr>
                </a:solidFill>
                <a:cs typeface="Segoe UI" panose="020B0502040204020203" pitchFamily="34" charset="0"/>
              </a:rPr>
              <a:t>Media + CDN</a:t>
            </a:r>
          </a:p>
          <a:p>
            <a:pPr defTabSz="896386">
              <a:spcBef>
                <a:spcPts val="882"/>
              </a:spcBef>
              <a:spcAft>
                <a:spcPts val="588"/>
              </a:spcAft>
              <a:defRPr/>
            </a:pPr>
            <a:r>
              <a:rPr lang="en-US" sz="1568" b="1" kern="0" dirty="0">
                <a:solidFill>
                  <a:schemeClr val="accent6">
                    <a:alpha val="50000"/>
                  </a:schemeClr>
                </a:solidFill>
                <a:cs typeface="Segoe UI" panose="020B0502040204020203" pitchFamily="34" charset="0"/>
              </a:rPr>
              <a:t>Hybrid Integration</a:t>
            </a:r>
          </a:p>
          <a:p>
            <a:pPr defTabSz="896386">
              <a:spcBef>
                <a:spcPts val="882"/>
              </a:spcBef>
              <a:spcAft>
                <a:spcPts val="588"/>
              </a:spcAft>
              <a:defRPr/>
            </a:pPr>
            <a:r>
              <a:rPr lang="en-US" sz="1568" b="1" kern="0" dirty="0">
                <a:solidFill>
                  <a:schemeClr val="accent6">
                    <a:alpha val="50000"/>
                  </a:schemeClr>
                </a:solidFill>
                <a:cs typeface="Segoe UI" panose="020B0502040204020203" pitchFamily="34" charset="0"/>
              </a:rPr>
              <a:t>Security + Identity</a:t>
            </a:r>
          </a:p>
          <a:p>
            <a:pPr defTabSz="896386">
              <a:spcBef>
                <a:spcPts val="882"/>
              </a:spcBef>
              <a:spcAft>
                <a:spcPts val="588"/>
              </a:spcAft>
              <a:defRPr/>
            </a:pPr>
            <a:r>
              <a:rPr lang="en-US" sz="1568" b="1" kern="0" dirty="0">
                <a:solidFill>
                  <a:schemeClr val="accent6">
                    <a:alpha val="50000"/>
                  </a:schemeClr>
                </a:solidFill>
                <a:cs typeface="Segoe UI" panose="020B0502040204020203" pitchFamily="34" charset="0"/>
              </a:rPr>
              <a:t>Developer Services</a:t>
            </a:r>
          </a:p>
          <a:p>
            <a:pPr defTabSz="896386">
              <a:spcBef>
                <a:spcPts val="882"/>
              </a:spcBef>
              <a:spcAft>
                <a:spcPts val="588"/>
              </a:spcAft>
              <a:defRPr/>
            </a:pPr>
            <a:r>
              <a:rPr lang="en-US" sz="1568" b="1" kern="0" dirty="0">
                <a:solidFill>
                  <a:schemeClr val="accent6">
                    <a:alpha val="50000"/>
                  </a:schemeClr>
                </a:solidFill>
                <a:cs typeface="Segoe UI" panose="020B0502040204020203" pitchFamily="34" charset="0"/>
              </a:rPr>
              <a:t>Management</a:t>
            </a:r>
          </a:p>
          <a:p>
            <a:pPr defTabSz="896386">
              <a:spcBef>
                <a:spcPts val="882"/>
              </a:spcBef>
              <a:spcAft>
                <a:spcPts val="588"/>
              </a:spcAft>
              <a:defRPr/>
            </a:pPr>
            <a:r>
              <a:rPr lang="en-US" sz="1568" b="1" kern="0" dirty="0">
                <a:solidFill>
                  <a:schemeClr val="accent6">
                    <a:alpha val="50000"/>
                  </a:schemeClr>
                </a:solidFill>
                <a:cs typeface="Segoe UI" panose="020B0502040204020203" pitchFamily="34" charset="0"/>
              </a:rPr>
              <a:t>Intelligence</a:t>
            </a:r>
          </a:p>
          <a:p>
            <a:pPr defTabSz="896386">
              <a:spcBef>
                <a:spcPts val="882"/>
              </a:spcBef>
              <a:spcAft>
                <a:spcPts val="588"/>
              </a:spcAft>
              <a:defRPr/>
            </a:pPr>
            <a:r>
              <a:rPr lang="en-US" sz="1568" b="1" kern="0" dirty="0">
                <a:solidFill>
                  <a:schemeClr val="accent6">
                    <a:alpha val="50000"/>
                  </a:schemeClr>
                </a:solidFill>
                <a:cs typeface="Segoe UI" panose="020B0502040204020203" pitchFamily="34" charset="0"/>
              </a:rPr>
              <a:t>Containers</a:t>
            </a:r>
          </a:p>
        </p:txBody>
      </p:sp>
      <p:sp>
        <p:nvSpPr>
          <p:cNvPr id="26" name="Rectangle 25"/>
          <p:cNvSpPr/>
          <p:nvPr/>
        </p:nvSpPr>
        <p:spPr bwMode="auto">
          <a:xfrm>
            <a:off x="5530867" y="363795"/>
            <a:ext cx="4723284" cy="614194"/>
          </a:xfrm>
          <a:prstGeom prst="rect">
            <a:avLst/>
          </a:prstGeom>
          <a:solidFill>
            <a:srgbClr val="2024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p:cNvPicPr>
            <a:picLocks noChangeAspect="1"/>
          </p:cNvPicPr>
          <p:nvPr/>
        </p:nvPicPr>
        <p:blipFill>
          <a:blip r:embed="rId3"/>
          <a:stretch>
            <a:fillRect/>
          </a:stretch>
        </p:blipFill>
        <p:spPr>
          <a:xfrm>
            <a:off x="5719821" y="506422"/>
            <a:ext cx="1981162" cy="328940"/>
          </a:xfrm>
          <a:prstGeom prst="rect">
            <a:avLst/>
          </a:prstGeom>
          <a:solidFill>
            <a:schemeClr val="tx1"/>
          </a:solidFill>
        </p:spPr>
      </p:pic>
      <p:cxnSp>
        <p:nvCxnSpPr>
          <p:cNvPr id="30" name="Straight Connector 29"/>
          <p:cNvCxnSpPr>
            <a:stCxn id="26" idx="2"/>
            <a:endCxn id="15" idx="2"/>
          </p:cNvCxnSpPr>
          <p:nvPr/>
        </p:nvCxnSpPr>
        <p:spPr>
          <a:xfrm>
            <a:off x="7892510" y="977989"/>
            <a:ext cx="1" cy="5591726"/>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530869" y="353123"/>
            <a:ext cx="4723282" cy="6216592"/>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dirty="0">
              <a:solidFill>
                <a:sysClr val="windowText" lastClr="000000"/>
              </a:solidFill>
            </a:endParaRPr>
          </a:p>
        </p:txBody>
      </p:sp>
      <p:sp>
        <p:nvSpPr>
          <p:cNvPr id="36" name="TextBox 35"/>
          <p:cNvSpPr txBox="1"/>
          <p:nvPr/>
        </p:nvSpPr>
        <p:spPr>
          <a:xfrm>
            <a:off x="8023933" y="1611024"/>
            <a:ext cx="2103939" cy="4531928"/>
          </a:xfrm>
          <a:prstGeom prst="rect">
            <a:avLst/>
          </a:prstGeom>
          <a:noFill/>
          <a:ln>
            <a:noFill/>
          </a:ln>
        </p:spPr>
        <p:txBody>
          <a:bodyPr wrap="square" tIns="91427" rtlCol="0" anchor="t">
            <a:noAutofit/>
          </a:bodyPr>
          <a:lstStyle/>
          <a:p>
            <a:pPr defTabSz="896386">
              <a:spcBef>
                <a:spcPts val="882"/>
              </a:spcBef>
              <a:spcAft>
                <a:spcPts val="588"/>
              </a:spcAft>
              <a:defRPr/>
            </a:pPr>
            <a:r>
              <a:rPr lang="en-US" sz="1372" kern="0" dirty="0">
                <a:solidFill>
                  <a:schemeClr val="bg1">
                    <a:alpha val="70000"/>
                  </a:schemeClr>
                </a:solidFill>
                <a:latin typeface="+mj-lt"/>
                <a:cs typeface="Segoe UI" panose="020B0502040204020203" pitchFamily="34" charset="0"/>
              </a:rPr>
              <a:t>Cognitive Services APIs</a:t>
            </a:r>
          </a:p>
          <a:p>
            <a:pPr defTabSz="896386">
              <a:spcBef>
                <a:spcPts val="882"/>
              </a:spcBef>
              <a:spcAft>
                <a:spcPts val="588"/>
              </a:spcAft>
              <a:defRPr/>
            </a:pPr>
            <a:r>
              <a:rPr lang="en-US" sz="1372" kern="0" dirty="0">
                <a:solidFill>
                  <a:schemeClr val="bg1">
                    <a:alpha val="70000"/>
                  </a:schemeClr>
                </a:solidFill>
                <a:latin typeface="+mj-lt"/>
                <a:cs typeface="Segoe UI" panose="020B0502040204020203" pitchFamily="34" charset="0"/>
              </a:rPr>
              <a:t>Data Catalog</a:t>
            </a:r>
          </a:p>
          <a:p>
            <a:pPr defTabSz="896386">
              <a:spcBef>
                <a:spcPts val="882"/>
              </a:spcBef>
              <a:spcAft>
                <a:spcPts val="588"/>
              </a:spcAft>
              <a:defRPr/>
            </a:pPr>
            <a:r>
              <a:rPr lang="en-US" sz="1372" kern="0" dirty="0">
                <a:solidFill>
                  <a:schemeClr val="bg1">
                    <a:alpha val="70000"/>
                  </a:schemeClr>
                </a:solidFill>
                <a:latin typeface="+mj-lt"/>
                <a:cs typeface="Segoe UI" panose="020B0502040204020203" pitchFamily="34" charset="0"/>
              </a:rPr>
              <a:t>HDInsight</a:t>
            </a:r>
          </a:p>
          <a:p>
            <a:pPr defTabSz="896386">
              <a:spcBef>
                <a:spcPts val="882"/>
              </a:spcBef>
              <a:spcAft>
                <a:spcPts val="588"/>
              </a:spcAft>
              <a:defRPr/>
            </a:pPr>
            <a:r>
              <a:rPr lang="en-US" sz="1372" kern="0" dirty="0">
                <a:solidFill>
                  <a:schemeClr val="bg1">
                    <a:alpha val="70000"/>
                  </a:schemeClr>
                </a:solidFill>
                <a:latin typeface="+mj-lt"/>
                <a:cs typeface="Segoe UI" panose="020B0502040204020203" pitchFamily="34" charset="0"/>
              </a:rPr>
              <a:t>Data Lake Analytics</a:t>
            </a:r>
          </a:p>
          <a:p>
            <a:pPr defTabSz="896386">
              <a:spcBef>
                <a:spcPts val="882"/>
              </a:spcBef>
              <a:spcAft>
                <a:spcPts val="588"/>
              </a:spcAft>
              <a:defRPr/>
            </a:pPr>
            <a:r>
              <a:rPr lang="en-US" sz="1372" kern="0" dirty="0">
                <a:solidFill>
                  <a:schemeClr val="bg1">
                    <a:alpha val="70000"/>
                  </a:schemeClr>
                </a:solidFill>
                <a:latin typeface="+mj-lt"/>
                <a:cs typeface="Segoe UI" panose="020B0502040204020203" pitchFamily="34" charset="0"/>
              </a:rPr>
              <a:t>Machine Learning</a:t>
            </a:r>
          </a:p>
          <a:p>
            <a:pPr defTabSz="896386">
              <a:spcBef>
                <a:spcPts val="882"/>
              </a:spcBef>
              <a:spcAft>
                <a:spcPts val="588"/>
              </a:spcAft>
              <a:defRPr/>
            </a:pPr>
            <a:r>
              <a:rPr lang="en-US" sz="1372" kern="0" dirty="0">
                <a:solidFill>
                  <a:schemeClr val="bg1">
                    <a:alpha val="70000"/>
                  </a:schemeClr>
                </a:solidFill>
                <a:latin typeface="+mj-lt"/>
                <a:cs typeface="Segoe UI" panose="020B0502040204020203" pitchFamily="34" charset="0"/>
              </a:rPr>
              <a:t>Data Factory</a:t>
            </a:r>
          </a:p>
          <a:p>
            <a:pPr defTabSz="896386">
              <a:spcBef>
                <a:spcPts val="882"/>
              </a:spcBef>
              <a:spcAft>
                <a:spcPts val="588"/>
              </a:spcAft>
              <a:defRPr/>
            </a:pPr>
            <a:r>
              <a:rPr lang="en-US" sz="1372" kern="0" dirty="0">
                <a:solidFill>
                  <a:schemeClr val="bg1">
                    <a:alpha val="70000"/>
                  </a:schemeClr>
                </a:solidFill>
                <a:latin typeface="+mj-lt"/>
                <a:cs typeface="Segoe UI" panose="020B0502040204020203" pitchFamily="34" charset="0"/>
              </a:rPr>
              <a:t>Event Hub</a:t>
            </a:r>
          </a:p>
          <a:p>
            <a:pPr defTabSz="896386">
              <a:spcBef>
                <a:spcPts val="882"/>
              </a:spcBef>
              <a:spcAft>
                <a:spcPts val="588"/>
              </a:spcAft>
              <a:defRPr/>
            </a:pPr>
            <a:r>
              <a:rPr lang="en-US" sz="1372" kern="0" dirty="0">
                <a:solidFill>
                  <a:schemeClr val="bg1">
                    <a:alpha val="70000"/>
                  </a:schemeClr>
                </a:solidFill>
                <a:latin typeface="+mj-lt"/>
                <a:cs typeface="Segoe UI" panose="020B0502040204020203" pitchFamily="34" charset="0"/>
              </a:rPr>
              <a:t>Stream Analytics job</a:t>
            </a:r>
          </a:p>
          <a:p>
            <a:pPr defTabSz="896386">
              <a:spcBef>
                <a:spcPts val="882"/>
              </a:spcBef>
              <a:spcAft>
                <a:spcPts val="588"/>
              </a:spcAft>
              <a:defRPr/>
            </a:pPr>
            <a:r>
              <a:rPr lang="en-US" sz="1372" kern="0" dirty="0">
                <a:solidFill>
                  <a:schemeClr val="bg1">
                    <a:alpha val="70000"/>
                  </a:schemeClr>
                </a:solidFill>
                <a:latin typeface="+mj-lt"/>
                <a:cs typeface="Segoe UI" panose="020B0502040204020203" pitchFamily="34" charset="0"/>
              </a:rPr>
              <a:t>Cloudera Enterprise Data Hub</a:t>
            </a:r>
          </a:p>
          <a:p>
            <a:pPr defTabSz="896386">
              <a:spcBef>
                <a:spcPts val="882"/>
              </a:spcBef>
              <a:spcAft>
                <a:spcPts val="588"/>
              </a:spcAft>
              <a:defRPr/>
            </a:pPr>
            <a:r>
              <a:rPr lang="en-US" sz="1372" kern="0" dirty="0">
                <a:solidFill>
                  <a:schemeClr val="bg1">
                    <a:alpha val="70000"/>
                  </a:schemeClr>
                </a:solidFill>
                <a:latin typeface="+mj-lt"/>
                <a:cs typeface="Segoe UI" panose="020B0502040204020203" pitchFamily="34" charset="0"/>
              </a:rPr>
              <a:t>Hortonworks Sandbox with HDP 2.4</a:t>
            </a:r>
          </a:p>
        </p:txBody>
      </p:sp>
      <p:sp>
        <p:nvSpPr>
          <p:cNvPr id="42" name="Chevron 41"/>
          <p:cNvSpPr/>
          <p:nvPr/>
        </p:nvSpPr>
        <p:spPr bwMode="auto">
          <a:xfrm>
            <a:off x="7710700" y="2424916"/>
            <a:ext cx="108361" cy="249007"/>
          </a:xfrm>
          <a:prstGeom prst="chevron">
            <a:avLst>
              <a:gd name="adj" fmla="val 6242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ounded Rectangle 52"/>
          <p:cNvSpPr/>
          <p:nvPr/>
        </p:nvSpPr>
        <p:spPr>
          <a:xfrm>
            <a:off x="10850883" y="1103085"/>
            <a:ext cx="439379" cy="439380"/>
          </a:xfrm>
          <a:prstGeom prst="roundRect">
            <a:avLst>
              <a:gd name="adj" fmla="val 0"/>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cxnSp>
        <p:nvCxnSpPr>
          <p:cNvPr id="61" name="Straight Connector 60"/>
          <p:cNvCxnSpPr>
            <a:stCxn id="7" idx="1"/>
            <a:endCxn id="7" idx="3"/>
          </p:cNvCxnSpPr>
          <p:nvPr/>
        </p:nvCxnSpPr>
        <p:spPr>
          <a:xfrm>
            <a:off x="3799104" y="3167092"/>
            <a:ext cx="1273222" cy="0"/>
          </a:xfrm>
          <a:prstGeom prst="line">
            <a:avLst/>
          </a:prstGeom>
          <a:ln w="381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Pentagon 23"/>
          <p:cNvSpPr/>
          <p:nvPr/>
        </p:nvSpPr>
        <p:spPr bwMode="auto">
          <a:xfrm>
            <a:off x="7901377" y="1059975"/>
            <a:ext cx="2826949" cy="514351"/>
          </a:xfrm>
          <a:prstGeom prst="homePlate">
            <a:avLst>
              <a:gd name="adj" fmla="val 31212"/>
            </a:avLst>
          </a:prstGeom>
          <a:solidFill>
            <a:schemeClr val="tx1">
              <a:lumMod val="50000"/>
              <a:lumOff val="5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defTabSz="896386"/>
            <a:endParaRPr lang="en-US" sz="2549" kern="0" dirty="0">
              <a:solidFill>
                <a:srgbClr val="FFC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TextBox 27"/>
          <p:cNvSpPr txBox="1"/>
          <p:nvPr/>
        </p:nvSpPr>
        <p:spPr>
          <a:xfrm>
            <a:off x="8023934" y="1096672"/>
            <a:ext cx="2131417" cy="395876"/>
          </a:xfrm>
          <a:prstGeom prst="rect">
            <a:avLst/>
          </a:prstGeom>
          <a:noFill/>
          <a:ln>
            <a:noFill/>
          </a:ln>
        </p:spPr>
        <p:txBody>
          <a:bodyPr wrap="square" tIns="91427" rtlCol="0" anchor="t">
            <a:noAutofit/>
          </a:bodyPr>
          <a:lstStyle/>
          <a:p>
            <a:pPr defTabSz="896386">
              <a:spcBef>
                <a:spcPts val="882"/>
              </a:spcBef>
              <a:spcAft>
                <a:spcPts val="588"/>
              </a:spcAft>
              <a:defRPr/>
            </a:pPr>
            <a:r>
              <a:rPr lang="en-US" sz="1568" b="1" kern="0" dirty="0">
                <a:solidFill>
                  <a:sysClr val="windowText" lastClr="000000"/>
                </a:solidFill>
                <a:cs typeface="Segoe UI" panose="020B0502040204020203" pitchFamily="34" charset="0"/>
              </a:rPr>
              <a:t>Power BI Embedded</a:t>
            </a:r>
          </a:p>
        </p:txBody>
      </p:sp>
      <p:sp>
        <p:nvSpPr>
          <p:cNvPr id="21" name="Freeform 20"/>
          <p:cNvSpPr/>
          <p:nvPr/>
        </p:nvSpPr>
        <p:spPr>
          <a:xfrm>
            <a:off x="10916550" y="1210560"/>
            <a:ext cx="308096" cy="232612"/>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4"/>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96386"/>
            <a:endParaRPr lang="en-US" sz="1765" kern="0">
              <a:solidFill>
                <a:sysClr val="windowText" lastClr="000000"/>
              </a:solidFill>
            </a:endParaRPr>
          </a:p>
        </p:txBody>
      </p:sp>
    </p:spTree>
    <p:extLst>
      <p:ext uri="{BB962C8B-B14F-4D97-AF65-F5344CB8AC3E}">
        <p14:creationId xmlns:p14="http://schemas.microsoft.com/office/powerpoint/2010/main" val="20163798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000000"/>
                </a:solidFill>
              </a:rPr>
              <a:t>Power BI overview</a:t>
            </a:r>
            <a:endParaRPr lang="en-US" dirty="0"/>
          </a:p>
        </p:txBody>
      </p:sp>
      <p:sp>
        <p:nvSpPr>
          <p:cNvPr id="3" name="Content Placeholder 2"/>
          <p:cNvSpPr>
            <a:spLocks noGrp="1"/>
          </p:cNvSpPr>
          <p:nvPr>
            <p:ph sz="quarter" idx="10"/>
          </p:nvPr>
        </p:nvSpPr>
        <p:spPr/>
        <p:txBody>
          <a:bodyPr/>
          <a:lstStyle/>
          <a:p>
            <a:endParaRPr lang="en-US" dirty="0"/>
          </a:p>
        </p:txBody>
      </p:sp>
      <p:sp>
        <p:nvSpPr>
          <p:cNvPr id="5" name="Flowchart: Process 4"/>
          <p:cNvSpPr/>
          <p:nvPr/>
        </p:nvSpPr>
        <p:spPr bwMode="auto">
          <a:xfrm>
            <a:off x="457677" y="1332409"/>
            <a:ext cx="3457807" cy="3862966"/>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sp>
        <p:nvSpPr>
          <p:cNvPr id="6" name="Rectangle 5"/>
          <p:cNvSpPr/>
          <p:nvPr/>
        </p:nvSpPr>
        <p:spPr bwMode="auto">
          <a:xfrm>
            <a:off x="457677" y="1012715"/>
            <a:ext cx="11411700" cy="4315180"/>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8104166" y="5755213"/>
            <a:ext cx="2075044" cy="727912"/>
          </a:xfrm>
          <a:prstGeom prst="rect">
            <a:avLst/>
          </a:prstGeom>
        </p:spPr>
      </p:pic>
      <p:pic>
        <p:nvPicPr>
          <p:cNvPr id="8" name="Picture 7"/>
          <p:cNvPicPr>
            <a:picLocks noChangeAspect="1"/>
          </p:cNvPicPr>
          <p:nvPr/>
        </p:nvPicPr>
        <p:blipFill>
          <a:blip r:embed="rId4"/>
          <a:stretch>
            <a:fillRect/>
          </a:stretch>
        </p:blipFill>
        <p:spPr>
          <a:xfrm>
            <a:off x="9465140" y="5657193"/>
            <a:ext cx="1838932" cy="1018710"/>
          </a:xfrm>
          <a:prstGeom prst="rect">
            <a:avLst/>
          </a:prstGeom>
        </p:spPr>
      </p:pic>
      <p:sp>
        <p:nvSpPr>
          <p:cNvPr id="9" name="Rectangle 8"/>
          <p:cNvSpPr/>
          <p:nvPr/>
        </p:nvSpPr>
        <p:spPr bwMode="auto">
          <a:xfrm>
            <a:off x="6773833" y="5676505"/>
            <a:ext cx="5101031" cy="945787"/>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marR="0" lvl="0" indent="0" defTabSz="932293" eaLnBrk="1" fontAlgn="base" latinLnBrk="0" hangingPunct="1">
              <a:lnSpc>
                <a:spcPct val="100000"/>
              </a:lnSpc>
              <a:spcBef>
                <a:spcPct val="0"/>
              </a:spcBef>
              <a:spcAft>
                <a:spcPct val="0"/>
              </a:spcAft>
              <a:buClrTx/>
              <a:buSzTx/>
              <a:buFontTx/>
              <a:buNone/>
              <a:tabLst/>
              <a:defRPr/>
            </a:pPr>
            <a:endPar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 name="Rectangle 9"/>
          <p:cNvSpPr/>
          <p:nvPr/>
        </p:nvSpPr>
        <p:spPr>
          <a:xfrm>
            <a:off x="7494927" y="5256611"/>
            <a:ext cx="2681209" cy="369332"/>
          </a:xfrm>
          <a:prstGeom prst="rect">
            <a:avLst/>
          </a:prstGeom>
        </p:spPr>
        <p:txBody>
          <a:bodyPr wrap="square">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000000"/>
                </a:solidFill>
                <a:effectLst/>
                <a:uLnTx/>
                <a:uFillTx/>
              </a:rPr>
              <a:t>Power BI REST API</a:t>
            </a:r>
          </a:p>
        </p:txBody>
      </p:sp>
      <p:sp>
        <p:nvSpPr>
          <p:cNvPr id="11" name="Rectangle 10"/>
          <p:cNvSpPr/>
          <p:nvPr/>
        </p:nvSpPr>
        <p:spPr>
          <a:xfrm>
            <a:off x="1010144" y="5256611"/>
            <a:ext cx="2291365" cy="369332"/>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000000"/>
                </a:solidFill>
                <a:effectLst/>
                <a:uLnTx/>
                <a:uFillTx/>
              </a:rPr>
              <a:t>Power BI Desktop</a:t>
            </a:r>
          </a:p>
        </p:txBody>
      </p:sp>
      <p:sp>
        <p:nvSpPr>
          <p:cNvPr id="12" name="Rectangle 19"/>
          <p:cNvSpPr/>
          <p:nvPr/>
        </p:nvSpPr>
        <p:spPr bwMode="auto">
          <a:xfrm>
            <a:off x="457678" y="4608396"/>
            <a:ext cx="6177980" cy="201111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217346"/>
              </a:solidFill>
              <a:effectLst/>
              <a:uLnTx/>
              <a:uFillTx/>
              <a:ea typeface="Segoe UI" pitchFamily="34" charset="0"/>
              <a:cs typeface="Segoe UI" pitchFamily="34" charset="0"/>
            </a:endParaRPr>
          </a:p>
        </p:txBody>
      </p:sp>
      <p:sp>
        <p:nvSpPr>
          <p:cNvPr id="13" name="Oval 950"/>
          <p:cNvSpPr>
            <a:spLocks noChangeAspect="1"/>
          </p:cNvSpPr>
          <p:nvPr/>
        </p:nvSpPr>
        <p:spPr>
          <a:xfrm>
            <a:off x="1737513" y="5734240"/>
            <a:ext cx="822960" cy="822954"/>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Prepare</a:t>
            </a:r>
          </a:p>
        </p:txBody>
      </p:sp>
      <p:sp>
        <p:nvSpPr>
          <p:cNvPr id="14" name="Oval 957"/>
          <p:cNvSpPr>
            <a:spLocks noChangeAspect="1"/>
          </p:cNvSpPr>
          <p:nvPr/>
        </p:nvSpPr>
        <p:spPr>
          <a:xfrm>
            <a:off x="2915282"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Explore</a:t>
            </a:r>
          </a:p>
        </p:txBody>
      </p:sp>
      <p:sp>
        <p:nvSpPr>
          <p:cNvPr id="15" name="Isosceles Triangle 48"/>
          <p:cNvSpPr/>
          <p:nvPr/>
        </p:nvSpPr>
        <p:spPr bwMode="auto">
          <a:xfrm rot="16200000" flipV="1">
            <a:off x="4984895" y="6066289"/>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a:ln>
                <a:noFill/>
              </a:ln>
              <a:solidFill>
                <a:srgbClr val="31B42E"/>
              </a:solidFill>
              <a:effectLst/>
              <a:uLnTx/>
              <a:uFillTx/>
              <a:ea typeface="Segoe UI" pitchFamily="34" charset="0"/>
              <a:cs typeface="Segoe UI" pitchFamily="34" charset="0"/>
            </a:endParaRPr>
          </a:p>
        </p:txBody>
      </p:sp>
      <p:sp>
        <p:nvSpPr>
          <p:cNvPr id="16" name="Oval 70"/>
          <p:cNvSpPr>
            <a:spLocks noChangeAspect="1"/>
          </p:cNvSpPr>
          <p:nvPr/>
        </p:nvSpPr>
        <p:spPr>
          <a:xfrm>
            <a:off x="5270819"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Share</a:t>
            </a:r>
          </a:p>
        </p:txBody>
      </p:sp>
      <p:sp>
        <p:nvSpPr>
          <p:cNvPr id="17" name="Oval 47"/>
          <p:cNvSpPr>
            <a:spLocks noChangeAspect="1"/>
          </p:cNvSpPr>
          <p:nvPr/>
        </p:nvSpPr>
        <p:spPr>
          <a:xfrm>
            <a:off x="4093051"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Report</a:t>
            </a:r>
          </a:p>
        </p:txBody>
      </p:sp>
      <p:sp>
        <p:nvSpPr>
          <p:cNvPr id="18" name="Isosceles Triangle 48"/>
          <p:cNvSpPr/>
          <p:nvPr/>
        </p:nvSpPr>
        <p:spPr bwMode="auto">
          <a:xfrm rot="16200000" flipV="1">
            <a:off x="3797138" y="6066280"/>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a:ln>
                <a:noFill/>
              </a:ln>
              <a:solidFill>
                <a:srgbClr val="31B42E"/>
              </a:solidFill>
              <a:effectLst/>
              <a:uLnTx/>
              <a:uFillTx/>
              <a:ea typeface="Segoe UI" pitchFamily="34" charset="0"/>
              <a:cs typeface="Segoe UI" pitchFamily="34" charset="0"/>
            </a:endParaRPr>
          </a:p>
        </p:txBody>
      </p:sp>
      <p:sp>
        <p:nvSpPr>
          <p:cNvPr id="19" name="Isosceles Triangle 48"/>
          <p:cNvSpPr/>
          <p:nvPr/>
        </p:nvSpPr>
        <p:spPr bwMode="auto">
          <a:xfrm rot="16200000" flipV="1">
            <a:off x="2612958" y="6066288"/>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a:ln>
                <a:noFill/>
              </a:ln>
              <a:solidFill>
                <a:srgbClr val="31B42E"/>
              </a:solidFill>
              <a:effectLst/>
              <a:uLnTx/>
              <a:uFillTx/>
              <a:ea typeface="Segoe UI" pitchFamily="34" charset="0"/>
              <a:cs typeface="Segoe UI" pitchFamily="34" charset="0"/>
            </a:endParaRPr>
          </a:p>
        </p:txBody>
      </p:sp>
      <p:sp>
        <p:nvSpPr>
          <p:cNvPr id="20" name="Freeform 19"/>
          <p:cNvSpPr>
            <a:spLocks noChangeAspect="1" noEditPoints="1"/>
          </p:cNvSpPr>
          <p:nvPr/>
        </p:nvSpPr>
        <p:spPr bwMode="black">
          <a:xfrm>
            <a:off x="1945528" y="6119169"/>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17346"/>
              </a:solidFill>
              <a:effectLst/>
              <a:uLnTx/>
              <a:uFillTx/>
              <a:latin typeface="+mn-lt"/>
              <a:ea typeface="+mn-ea"/>
              <a:cs typeface="+mn-cs"/>
            </a:endParaRPr>
          </a:p>
        </p:txBody>
      </p:sp>
      <p:sp>
        <p:nvSpPr>
          <p:cNvPr id="21" name="Donut 3"/>
          <p:cNvSpPr>
            <a:spLocks noChangeAspect="1"/>
          </p:cNvSpPr>
          <p:nvPr/>
        </p:nvSpPr>
        <p:spPr bwMode="auto">
          <a:xfrm>
            <a:off x="3162857" y="6141858"/>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p:txBody>
      </p:sp>
      <p:sp>
        <p:nvSpPr>
          <p:cNvPr id="22" name="Freeform 21"/>
          <p:cNvSpPr>
            <a:spLocks noChangeAspect="1"/>
          </p:cNvSpPr>
          <p:nvPr/>
        </p:nvSpPr>
        <p:spPr bwMode="black">
          <a:xfrm>
            <a:off x="4394995" y="6133152"/>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3" name="Freeform 22"/>
          <p:cNvSpPr>
            <a:spLocks noChangeAspect="1"/>
          </p:cNvSpPr>
          <p:nvPr/>
        </p:nvSpPr>
        <p:spPr bwMode="black">
          <a:xfrm>
            <a:off x="5525378" y="6125368"/>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24" name="Group 23"/>
          <p:cNvGrpSpPr/>
          <p:nvPr/>
        </p:nvGrpSpPr>
        <p:grpSpPr>
          <a:xfrm>
            <a:off x="7183757" y="2821500"/>
            <a:ext cx="491800" cy="3552182"/>
            <a:chOff x="10461581" y="2911462"/>
            <a:chExt cx="491800" cy="3552182"/>
          </a:xfrm>
        </p:grpSpPr>
        <p:sp>
          <p:nvSpPr>
            <p:cNvPr id="25" name="Oval 24"/>
            <p:cNvSpPr/>
            <p:nvPr/>
          </p:nvSpPr>
          <p:spPr bwMode="auto">
            <a:xfrm rot="16200000" flipH="1" flipV="1">
              <a:off x="10503133" y="5505840"/>
              <a:ext cx="412039" cy="412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6" name="Group 25"/>
            <p:cNvGrpSpPr/>
            <p:nvPr/>
          </p:nvGrpSpPr>
          <p:grpSpPr>
            <a:xfrm rot="16200000">
              <a:off x="9057680" y="4406255"/>
              <a:ext cx="3313623" cy="324038"/>
              <a:chOff x="8231749" y="5960661"/>
              <a:chExt cx="3313623" cy="324038"/>
            </a:xfrm>
          </p:grpSpPr>
          <p:sp>
            <p:nvSpPr>
              <p:cNvPr id="43" name="TextBox 42"/>
              <p:cNvSpPr txBox="1"/>
              <p:nvPr/>
            </p:nvSpPr>
            <p:spPr>
              <a:xfrm>
                <a:off x="8283353" y="5960661"/>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flip="none" rotWithShape="1">
                      <a:gsLst>
                        <a:gs pos="0">
                          <a:srgbClr val="D2D2D2"/>
                        </a:gs>
                        <a:gs pos="74000">
                          <a:srgbClr val="000000">
                            <a:lumMod val="50000"/>
                            <a:lumOff val="50000"/>
                          </a:srgbClr>
                        </a:gs>
                        <a:gs pos="100000">
                          <a:srgbClr val="505050"/>
                        </a:gs>
                      </a:gsLst>
                      <a:lin ang="10800000" scaled="1"/>
                      <a:tileRect/>
                    </a:gradFill>
                    <a:effectLst/>
                    <a:uLnTx/>
                    <a:uFillTx/>
                  </a:rPr>
                  <a:t>0110001</a:t>
                </a:r>
              </a:p>
            </p:txBody>
          </p:sp>
          <p:sp>
            <p:nvSpPr>
              <p:cNvPr id="44" name="TextBox 43"/>
              <p:cNvSpPr txBox="1"/>
              <p:nvPr/>
            </p:nvSpPr>
            <p:spPr>
              <a:xfrm>
                <a:off x="8231749" y="6118500"/>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flip="none" rotWithShape="1">
                      <a:gsLst>
                        <a:gs pos="0">
                          <a:srgbClr val="D2D2D2"/>
                        </a:gs>
                        <a:gs pos="74000">
                          <a:srgbClr val="000000">
                            <a:lumMod val="50000"/>
                            <a:lumOff val="50000"/>
                          </a:srgbClr>
                        </a:gs>
                        <a:gs pos="100000">
                          <a:srgbClr val="505050"/>
                        </a:gs>
                      </a:gsLst>
                      <a:lin ang="10800000" scaled="1"/>
                      <a:tileRect/>
                    </a:gradFill>
                    <a:effectLst/>
                    <a:uLnTx/>
                    <a:uFillTx/>
                  </a:rPr>
                  <a:t>00010110</a:t>
                </a:r>
              </a:p>
            </p:txBody>
          </p:sp>
        </p:grpSp>
        <p:grpSp>
          <p:nvGrpSpPr>
            <p:cNvPr id="27" name="Group 26"/>
            <p:cNvGrpSpPr/>
            <p:nvPr/>
          </p:nvGrpSpPr>
          <p:grpSpPr>
            <a:xfrm>
              <a:off x="10461581" y="5900047"/>
              <a:ext cx="491800" cy="563597"/>
              <a:chOff x="4076702" y="-2333624"/>
              <a:chExt cx="1446213" cy="1657349"/>
            </a:xfrm>
            <a:solidFill>
              <a:schemeClr val="tx2"/>
            </a:solidFill>
          </p:grpSpPr>
          <p:grpSp>
            <p:nvGrpSpPr>
              <p:cNvPr id="28" name="Group 4"/>
              <p:cNvGrpSpPr>
                <a:grpSpLocks noChangeAspect="1"/>
              </p:cNvGrpSpPr>
              <p:nvPr/>
            </p:nvGrpSpPr>
            <p:grpSpPr bwMode="auto">
              <a:xfrm>
                <a:off x="4076702" y="-2333624"/>
                <a:ext cx="1446213" cy="1657349"/>
                <a:chOff x="2568" y="-1470"/>
                <a:chExt cx="911" cy="1044"/>
              </a:xfrm>
              <a:grpFill/>
            </p:grpSpPr>
            <p:sp>
              <p:nvSpPr>
                <p:cNvPr id="34"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5"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6"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7"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8"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9"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40"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41"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42"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grpSp>
            <p:nvGrpSpPr>
              <p:cNvPr id="29" name="Group 28"/>
              <p:cNvGrpSpPr/>
              <p:nvPr/>
            </p:nvGrpSpPr>
            <p:grpSpPr>
              <a:xfrm rot="5400000">
                <a:off x="4266802" y="-1927225"/>
                <a:ext cx="1066800" cy="1066800"/>
                <a:chOff x="4236244" y="-1957783"/>
                <a:chExt cx="1066800" cy="1066800"/>
              </a:xfrm>
              <a:grpFill/>
            </p:grpSpPr>
            <p:sp>
              <p:nvSpPr>
                <p:cNvPr id="32" name="Oval 31"/>
                <p:cNvSpPr/>
                <p:nvPr/>
              </p:nvSpPr>
              <p:spPr>
                <a:xfrm>
                  <a:off x="4236244" y="-1957783"/>
                  <a:ext cx="1066800" cy="106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3" name="Isosceles Triangle 32"/>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30" name="Block Arc 29"/>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1" name="Oval 30"/>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cxnSp>
        <p:nvCxnSpPr>
          <p:cNvPr id="46" name="Straight Connector 45"/>
          <p:cNvCxnSpPr/>
          <p:nvPr/>
        </p:nvCxnSpPr>
        <p:spPr>
          <a:xfrm>
            <a:off x="1066059" y="207123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7" name="Rectangle 145"/>
          <p:cNvSpPr/>
          <p:nvPr/>
        </p:nvSpPr>
        <p:spPr bwMode="auto">
          <a:xfrm>
            <a:off x="1081133" y="1579209"/>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SaaS solutions</a:t>
            </a:r>
          </a:p>
          <a:p>
            <a:pPr marL="0" marR="0" lvl="0" indent="0" defTabSz="914367" eaLnBrk="1" fontAlgn="auto" latinLnBrk="0" hangingPunct="1">
              <a:lnSpc>
                <a:spcPct val="100000"/>
              </a:lnSpc>
              <a:spcBef>
                <a:spcPts val="0"/>
              </a:spcBef>
              <a:spcAft>
                <a:spcPts val="600"/>
              </a:spcAft>
              <a:buClrTx/>
              <a:buSzTx/>
              <a:buFontTx/>
              <a:buNone/>
              <a:tabLst/>
              <a:defRPr/>
            </a:pP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E.g. Marketo, Salesforce, GitHub, Google analytics</a:t>
            </a:r>
          </a:p>
        </p:txBody>
      </p:sp>
      <p:sp>
        <p:nvSpPr>
          <p:cNvPr id="48" name="Oval 147"/>
          <p:cNvSpPr/>
          <p:nvPr/>
        </p:nvSpPr>
        <p:spPr bwMode="auto">
          <a:xfrm>
            <a:off x="710585" y="164398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9" name="Group 332"/>
          <p:cNvGrpSpPr/>
          <p:nvPr/>
        </p:nvGrpSpPr>
        <p:grpSpPr>
          <a:xfrm>
            <a:off x="762628" y="1719915"/>
            <a:ext cx="261675" cy="213902"/>
            <a:chOff x="2123129" y="1797431"/>
            <a:chExt cx="2472585" cy="2021180"/>
          </a:xfrm>
        </p:grpSpPr>
        <p:sp>
          <p:nvSpPr>
            <p:cNvPr id="50"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51"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cxnSp>
        <p:nvCxnSpPr>
          <p:cNvPr id="52" name="Straight Connector 51"/>
          <p:cNvCxnSpPr/>
          <p:nvPr/>
        </p:nvCxnSpPr>
        <p:spPr>
          <a:xfrm>
            <a:off x="1066059" y="261334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3" name="Rectangle 152"/>
          <p:cNvSpPr/>
          <p:nvPr/>
        </p:nvSpPr>
        <p:spPr bwMode="auto">
          <a:xfrm>
            <a:off x="1075486" y="217267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On-premises data</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E.g. Analysis Services</a:t>
            </a:r>
          </a:p>
        </p:txBody>
      </p:sp>
      <p:sp>
        <p:nvSpPr>
          <p:cNvPr id="54" name="Oval 154"/>
          <p:cNvSpPr/>
          <p:nvPr/>
        </p:nvSpPr>
        <p:spPr bwMode="auto">
          <a:xfrm>
            <a:off x="710585" y="217267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Freeform 30"/>
          <p:cNvSpPr>
            <a:spLocks noEditPoints="1"/>
          </p:cNvSpPr>
          <p:nvPr/>
        </p:nvSpPr>
        <p:spPr bwMode="auto">
          <a:xfrm>
            <a:off x="792970" y="2266905"/>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cxnSp>
        <p:nvCxnSpPr>
          <p:cNvPr id="56" name="Straight Connector 55"/>
          <p:cNvCxnSpPr/>
          <p:nvPr/>
        </p:nvCxnSpPr>
        <p:spPr>
          <a:xfrm>
            <a:off x="1066059" y="318913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7" name="Rectangle 1074"/>
          <p:cNvSpPr/>
          <p:nvPr/>
        </p:nvSpPr>
        <p:spPr bwMode="auto">
          <a:xfrm>
            <a:off x="1075485" y="2714979"/>
            <a:ext cx="2149697"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Organizational content packs</a:t>
            </a:r>
            <a:b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b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Corporate data sources, or external data services</a:t>
            </a:r>
          </a:p>
        </p:txBody>
      </p:sp>
      <p:sp>
        <p:nvSpPr>
          <p:cNvPr id="58" name="Oval 1076"/>
          <p:cNvSpPr/>
          <p:nvPr/>
        </p:nvSpPr>
        <p:spPr bwMode="auto">
          <a:xfrm>
            <a:off x="710585" y="271497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9" name="Group 58"/>
          <p:cNvGrpSpPr/>
          <p:nvPr/>
        </p:nvGrpSpPr>
        <p:grpSpPr>
          <a:xfrm>
            <a:off x="785830" y="2803250"/>
            <a:ext cx="215270" cy="189218"/>
            <a:chOff x="681704" y="2920140"/>
            <a:chExt cx="321649" cy="282723"/>
          </a:xfrm>
          <a:solidFill>
            <a:schemeClr val="tx1"/>
          </a:solidFill>
        </p:grpSpPr>
        <p:sp>
          <p:nvSpPr>
            <p:cNvPr id="60"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1"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cxnSp>
        <p:nvCxnSpPr>
          <p:cNvPr id="62" name="Straight Connector 61"/>
          <p:cNvCxnSpPr/>
          <p:nvPr/>
        </p:nvCxnSpPr>
        <p:spPr>
          <a:xfrm>
            <a:off x="1066059" y="368380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3" name="Rectangle 1081"/>
          <p:cNvSpPr/>
          <p:nvPr/>
        </p:nvSpPr>
        <p:spPr bwMode="auto">
          <a:xfrm>
            <a:off x="1066059" y="3248363"/>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Azure services</a:t>
            </a:r>
          </a:p>
          <a:p>
            <a:pPr marL="0" marR="0" lvl="0" indent="0" defTabSz="914367" eaLnBrk="1" fontAlgn="auto" latinLnBrk="0" hangingPunct="1">
              <a:lnSpc>
                <a:spcPct val="100000"/>
              </a:lnSpc>
              <a:spcBef>
                <a:spcPts val="0"/>
              </a:spcBef>
              <a:spcAft>
                <a:spcPts val="600"/>
              </a:spcAft>
              <a:buClrTx/>
              <a:buSzTx/>
              <a:buFontTx/>
              <a:buNone/>
              <a:tabLst/>
              <a:defRPr/>
            </a:pP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E.g. Azure SQL, Stream Analytics</a:t>
            </a:r>
          </a:p>
        </p:txBody>
      </p:sp>
      <p:sp>
        <p:nvSpPr>
          <p:cNvPr id="64" name="Oval 1083"/>
          <p:cNvSpPr/>
          <p:nvPr/>
        </p:nvSpPr>
        <p:spPr bwMode="auto">
          <a:xfrm>
            <a:off x="710585" y="3229313"/>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5" name="Group 379"/>
          <p:cNvGrpSpPr/>
          <p:nvPr/>
        </p:nvGrpSpPr>
        <p:grpSpPr>
          <a:xfrm>
            <a:off x="776785" y="3350016"/>
            <a:ext cx="233359" cy="162454"/>
            <a:chOff x="3543365" y="7242811"/>
            <a:chExt cx="1238250" cy="862013"/>
          </a:xfrm>
          <a:solidFill>
            <a:schemeClr val="tx1"/>
          </a:solidFill>
        </p:grpSpPr>
        <p:sp>
          <p:nvSpPr>
            <p:cNvPr id="66"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7"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8"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9"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70"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71"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72"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73"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74"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75"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76"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77"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78"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79"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80"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81"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sp>
        <p:nvSpPr>
          <p:cNvPr id="82" name="Rectangle 160"/>
          <p:cNvSpPr/>
          <p:nvPr/>
        </p:nvSpPr>
        <p:spPr bwMode="auto">
          <a:xfrm>
            <a:off x="1066059" y="3728698"/>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rgbClr val="000000"/>
              </a:solidFill>
              <a:effectLst/>
              <a:uLnTx/>
              <a:uFillTx/>
              <a:cs typeface="Segoe UI Light" panose="020B0502040204020203" pitchFamily="34" charset="0"/>
            </a:endParaRPr>
          </a:p>
          <a:p>
            <a:pPr marL="0" marR="0" lvl="0" indent="0" defTabSz="914367"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cs typeface="Segoe UI Light" panose="020B0502040204020203" pitchFamily="34" charset="0"/>
              </a:rPr>
              <a:t>Excel files</a:t>
            </a:r>
          </a:p>
          <a:p>
            <a:pPr marL="0" marR="0" lvl="0" indent="0" defTabSz="914367" eaLnBrk="1" fontAlgn="auto" latinLnBrk="0" hangingPunct="1">
              <a:lnSpc>
                <a:spcPct val="100000"/>
              </a:lnSpc>
              <a:spcBef>
                <a:spcPts val="0"/>
              </a:spcBef>
              <a:spcAft>
                <a:spcPts val="0"/>
              </a:spcAft>
              <a:buClrTx/>
              <a:buSzTx/>
              <a:buFontTx/>
              <a:buNone/>
              <a:tabLst/>
              <a:defRPr/>
            </a:pPr>
            <a:r>
              <a:rPr kumimoji="0" lang="en-IN" sz="900" b="0" i="1" u="none" strike="noStrike" kern="0" cap="none" spc="0" normalizeH="0" baseline="0" noProof="0" dirty="0">
                <a:ln>
                  <a:noFill/>
                </a:ln>
                <a:solidFill>
                  <a:srgbClr val="000000"/>
                </a:solidFill>
                <a:effectLst/>
                <a:uLnTx/>
                <a:uFillTx/>
                <a:cs typeface="Segoe UI Light" panose="020B0502040204020203" pitchFamily="34" charset="0"/>
              </a:rPr>
              <a:t>Workbook data and data models</a:t>
            </a:r>
          </a:p>
          <a:p>
            <a:pPr marL="0" marR="0" lvl="0" indent="0" defTabSz="914367"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rgbClr val="000000"/>
              </a:solidFill>
              <a:effectLst/>
              <a:uLnTx/>
              <a:uFillTx/>
              <a:cs typeface="Segoe UI Light" panose="020B0502040204020203" pitchFamily="34" charset="0"/>
            </a:endParaRPr>
          </a:p>
        </p:txBody>
      </p:sp>
      <p:sp>
        <p:nvSpPr>
          <p:cNvPr id="83" name="Oval 162"/>
          <p:cNvSpPr/>
          <p:nvPr/>
        </p:nvSpPr>
        <p:spPr bwMode="auto">
          <a:xfrm>
            <a:off x="710585" y="3728698"/>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84" name="Straight Connector 83"/>
          <p:cNvCxnSpPr/>
          <p:nvPr/>
        </p:nvCxnSpPr>
        <p:spPr>
          <a:xfrm>
            <a:off x="1066059" y="414367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5" name="Oval 162"/>
          <p:cNvSpPr/>
          <p:nvPr/>
        </p:nvSpPr>
        <p:spPr bwMode="auto">
          <a:xfrm>
            <a:off x="710585" y="423724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6" name="Rectangle 160"/>
          <p:cNvSpPr/>
          <p:nvPr/>
        </p:nvSpPr>
        <p:spPr bwMode="auto">
          <a:xfrm>
            <a:off x="1066059" y="4237249"/>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cs typeface="Segoe UI Light" panose="020B0502040204020203" pitchFamily="34" charset="0"/>
              </a:rPr>
              <a:t>Power BI Desktop files</a:t>
            </a:r>
          </a:p>
          <a:p>
            <a:pPr marL="0" marR="0" lvl="0" indent="0" defTabSz="914367" eaLnBrk="1" fontAlgn="auto" latinLnBrk="0" hangingPunct="1">
              <a:lnSpc>
                <a:spcPct val="100000"/>
              </a:lnSpc>
              <a:spcBef>
                <a:spcPts val="0"/>
              </a:spcBef>
              <a:spcAft>
                <a:spcPts val="0"/>
              </a:spcAft>
              <a:buClrTx/>
              <a:buSzTx/>
              <a:buFontTx/>
              <a:buNone/>
              <a:tabLst/>
              <a:defRPr/>
            </a:pPr>
            <a:r>
              <a:rPr kumimoji="0" lang="en-IN" sz="900" b="0" i="1" u="none" strike="noStrike" kern="0" cap="none" spc="0" normalizeH="0" baseline="0" noProof="0" dirty="0">
                <a:ln>
                  <a:noFill/>
                </a:ln>
                <a:solidFill>
                  <a:srgbClr val="000000"/>
                </a:solidFill>
                <a:effectLst/>
                <a:uLnTx/>
                <a:uFillTx/>
                <a:cs typeface="Segoe UI Light" panose="020B0502040204020203" pitchFamily="34" charset="0"/>
              </a:rPr>
              <a:t>Related data from files, databases, Azure, and other sources</a:t>
            </a:r>
          </a:p>
        </p:txBody>
      </p:sp>
      <p:sp>
        <p:nvSpPr>
          <p:cNvPr id="87" name="Isosceles Triangle 153"/>
          <p:cNvSpPr/>
          <p:nvPr/>
        </p:nvSpPr>
        <p:spPr bwMode="auto">
          <a:xfrm rot="5400000">
            <a:off x="1948830" y="2953999"/>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1" u="none" strike="noStrike" kern="0" cap="none" spc="0" normalizeH="0" baseline="0" noProof="0" dirty="0">
              <a:ln>
                <a:noFill/>
              </a:ln>
              <a:solidFill>
                <a:srgbClr val="FFFFFF"/>
              </a:solidFill>
              <a:effectLst/>
              <a:uLnTx/>
              <a:uFillTx/>
              <a:cs typeface="Segoe UI Light" panose="020B0502040204020203" pitchFamily="34" charset="0"/>
            </a:endParaRPr>
          </a:p>
        </p:txBody>
      </p:sp>
      <p:pic>
        <p:nvPicPr>
          <p:cNvPr id="88" name="Picture 87"/>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aintBrush/>
                    </a14:imgEffect>
                  </a14:imgLayer>
                </a14:imgProps>
              </a:ext>
              <a:ext uri="{28A0092B-C50C-407E-A947-70E740481C1C}">
                <a14:useLocalDpi xmlns:a14="http://schemas.microsoft.com/office/drawing/2010/main" val="0"/>
              </a:ext>
            </a:extLst>
          </a:blip>
          <a:stretch>
            <a:fillRect/>
          </a:stretch>
        </p:blipFill>
        <p:spPr>
          <a:xfrm>
            <a:off x="776785" y="3797948"/>
            <a:ext cx="240145" cy="240145"/>
          </a:xfrm>
          <a:prstGeom prst="rect">
            <a:avLst/>
          </a:prstGeom>
          <a:solidFill>
            <a:srgbClr val="EDC30D"/>
          </a:solidFill>
        </p:spPr>
      </p:pic>
      <p:pic>
        <p:nvPicPr>
          <p:cNvPr id="89" name="Picture 88"/>
          <p:cNvPicPr>
            <a:picLocks noChangeAspect="1"/>
          </p:cNvPicPr>
          <p:nvPr/>
        </p:nvPicPr>
        <p:blipFill rotWithShape="1">
          <a:blip r:embed="rId7"/>
          <a:srcRect l="6503" t="21287" r="74698" b="20220"/>
          <a:stretch/>
        </p:blipFill>
        <p:spPr>
          <a:xfrm>
            <a:off x="790490" y="4302899"/>
            <a:ext cx="228600" cy="231962"/>
          </a:xfrm>
          <a:prstGeom prst="rect">
            <a:avLst/>
          </a:prstGeom>
        </p:spPr>
      </p:pic>
      <p:pic>
        <p:nvPicPr>
          <p:cNvPr id="90" name="Picture 89"/>
          <p:cNvPicPr>
            <a:picLocks noChangeAspect="1"/>
          </p:cNvPicPr>
          <p:nvPr/>
        </p:nvPicPr>
        <p:blipFill rotWithShape="1">
          <a:blip r:embed="rId7">
            <a:biLevel thresh="25000"/>
          </a:blip>
          <a:srcRect l="6503" t="21287" r="74698" b="20220"/>
          <a:stretch/>
        </p:blipFill>
        <p:spPr>
          <a:xfrm>
            <a:off x="664619" y="5840814"/>
            <a:ext cx="548640" cy="556709"/>
          </a:xfrm>
          <a:prstGeom prst="rect">
            <a:avLst/>
          </a:prstGeom>
        </p:spPr>
      </p:pic>
      <p:grpSp>
        <p:nvGrpSpPr>
          <p:cNvPr id="92" name="Group 91"/>
          <p:cNvGrpSpPr/>
          <p:nvPr/>
        </p:nvGrpSpPr>
        <p:grpSpPr>
          <a:xfrm>
            <a:off x="4305373" y="4648313"/>
            <a:ext cx="1333108" cy="274320"/>
            <a:chOff x="4306193" y="5441922"/>
            <a:chExt cx="1333108" cy="274320"/>
          </a:xfrm>
        </p:grpSpPr>
        <p:sp>
          <p:nvSpPr>
            <p:cNvPr id="93"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Data refresh</a:t>
              </a:r>
            </a:p>
          </p:txBody>
        </p:sp>
        <p:sp>
          <p:nvSpPr>
            <p:cNvPr id="94"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endParaRPr>
            </a:p>
          </p:txBody>
        </p:sp>
      </p:grpSp>
      <p:grpSp>
        <p:nvGrpSpPr>
          <p:cNvPr id="95" name="Group 94"/>
          <p:cNvGrpSpPr/>
          <p:nvPr/>
        </p:nvGrpSpPr>
        <p:grpSpPr>
          <a:xfrm>
            <a:off x="4305373" y="2994407"/>
            <a:ext cx="1442048" cy="268606"/>
            <a:chOff x="4306193" y="3788016"/>
            <a:chExt cx="1442048" cy="268606"/>
          </a:xfrm>
        </p:grpSpPr>
        <p:sp>
          <p:nvSpPr>
            <p:cNvPr id="96"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Visualizations</a:t>
              </a:r>
              <a:endPar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sp>
          <p:nvSpPr>
            <p:cNvPr id="97" name="Freeform 96"/>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98" name="Group 97"/>
          <p:cNvGrpSpPr/>
          <p:nvPr/>
        </p:nvGrpSpPr>
        <p:grpSpPr>
          <a:xfrm>
            <a:off x="4304777" y="2443105"/>
            <a:ext cx="1646867" cy="274320"/>
            <a:chOff x="4305597" y="3236714"/>
            <a:chExt cx="1646867" cy="274320"/>
          </a:xfrm>
        </p:grpSpPr>
        <p:sp>
          <p:nvSpPr>
            <p:cNvPr id="99"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Live dashboards</a:t>
              </a:r>
            </a:p>
          </p:txBody>
        </p:sp>
        <p:sp>
          <p:nvSpPr>
            <p:cNvPr id="100"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endParaRPr>
            </a:p>
          </p:txBody>
        </p:sp>
      </p:grpSp>
      <p:grpSp>
        <p:nvGrpSpPr>
          <p:cNvPr id="101" name="Group 100"/>
          <p:cNvGrpSpPr/>
          <p:nvPr/>
        </p:nvGrpSpPr>
        <p:grpSpPr>
          <a:xfrm>
            <a:off x="4305373" y="1840773"/>
            <a:ext cx="1497576" cy="290409"/>
            <a:chOff x="4306193" y="2634382"/>
            <a:chExt cx="1497576" cy="290409"/>
          </a:xfrm>
        </p:grpSpPr>
        <p:sp>
          <p:nvSpPr>
            <p:cNvPr id="102" name="Freeform 101"/>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362895" rtl="0" eaLnBrk="1" fontAlgn="base" latinLnBrk="0" hangingPunct="1">
                <a:lnSpc>
                  <a:spcPct val="90000"/>
                </a:lnSpc>
                <a:spcBef>
                  <a:spcPct val="0"/>
                </a:spcBef>
                <a:spcAft>
                  <a:spcPct val="0"/>
                </a:spcAft>
                <a:buClrTx/>
                <a:buSzTx/>
                <a:buFontTx/>
                <a:buNone/>
                <a:tabLst/>
                <a:defRPr/>
              </a:pPr>
              <a:endParaRPr kumimoji="0" lang="en-US" sz="934"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3"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Content packs</a:t>
              </a:r>
            </a:p>
          </p:txBody>
        </p:sp>
      </p:grpSp>
      <p:sp>
        <p:nvSpPr>
          <p:cNvPr id="104" name="Left Bracket 103"/>
          <p:cNvSpPr/>
          <p:nvPr/>
        </p:nvSpPr>
        <p:spPr>
          <a:xfrm>
            <a:off x="4132939" y="2017790"/>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105" name="Group 104"/>
          <p:cNvGrpSpPr/>
          <p:nvPr/>
        </p:nvGrpSpPr>
        <p:grpSpPr>
          <a:xfrm>
            <a:off x="9010981" y="1865110"/>
            <a:ext cx="2258229" cy="274320"/>
            <a:chOff x="9011801" y="2831439"/>
            <a:chExt cx="2258229" cy="274320"/>
          </a:xfrm>
        </p:grpSpPr>
        <p:sp>
          <p:nvSpPr>
            <p:cNvPr id="106"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Sharing &amp; collaboration</a:t>
              </a:r>
            </a:p>
          </p:txBody>
        </p:sp>
        <p:sp>
          <p:nvSpPr>
            <p:cNvPr id="107" name="Freeform 106"/>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grpSp>
        <p:nvGrpSpPr>
          <p:cNvPr id="108" name="Group 107"/>
          <p:cNvGrpSpPr/>
          <p:nvPr/>
        </p:nvGrpSpPr>
        <p:grpSpPr>
          <a:xfrm>
            <a:off x="6395147" y="1868690"/>
            <a:ext cx="2224537" cy="232779"/>
            <a:chOff x="6395967" y="2662299"/>
            <a:chExt cx="2224537" cy="232779"/>
          </a:xfrm>
        </p:grpSpPr>
        <p:sp>
          <p:nvSpPr>
            <p:cNvPr id="109"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Natural language query</a:t>
              </a:r>
            </a:p>
          </p:txBody>
        </p:sp>
        <p:sp>
          <p:nvSpPr>
            <p:cNvPr id="110" name="Oval Callout 109"/>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800" b="1"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grpSp>
      <p:grpSp>
        <p:nvGrpSpPr>
          <p:cNvPr id="111" name="Group 110"/>
          <p:cNvGrpSpPr/>
          <p:nvPr/>
        </p:nvGrpSpPr>
        <p:grpSpPr>
          <a:xfrm>
            <a:off x="4305373" y="3571065"/>
            <a:ext cx="983781" cy="311845"/>
            <a:chOff x="4306193" y="4364674"/>
            <a:chExt cx="983781" cy="311845"/>
          </a:xfrm>
        </p:grpSpPr>
        <p:sp>
          <p:nvSpPr>
            <p:cNvPr id="112"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Reports</a:t>
              </a:r>
              <a:endPar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sp>
          <p:nvSpPr>
            <p:cNvPr id="113" name="Flowchart: Document 112"/>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14" name="Group 113"/>
          <p:cNvGrpSpPr/>
          <p:nvPr/>
        </p:nvGrpSpPr>
        <p:grpSpPr>
          <a:xfrm>
            <a:off x="3978610" y="3977909"/>
            <a:ext cx="1376075" cy="572464"/>
            <a:chOff x="3979430" y="4771518"/>
            <a:chExt cx="1376075" cy="572464"/>
          </a:xfrm>
        </p:grpSpPr>
        <p:sp>
          <p:nvSpPr>
            <p:cNvPr id="115"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Datasets</a:t>
              </a:r>
            </a:p>
          </p:txBody>
        </p:sp>
        <p:sp>
          <p:nvSpPr>
            <p:cNvPr id="116" name="TextBox 115"/>
            <p:cNvSpPr txBox="1"/>
            <p:nvPr/>
          </p:nvSpPr>
          <p:spPr>
            <a:xfrm>
              <a:off x="3979430" y="4771518"/>
              <a:ext cx="927847"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2C812"/>
                  </a:solidFill>
                  <a:effectLst/>
                  <a:uLnTx/>
                  <a:uFillTx/>
                </a:rPr>
                <a:t>01001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2C812"/>
                  </a:solidFill>
                  <a:effectLst/>
                  <a:uLnTx/>
                  <a:uFillTx/>
                </a:rPr>
                <a:t>10101</a:t>
              </a:r>
            </a:p>
          </p:txBody>
        </p:sp>
      </p:grpSp>
      <p:grpSp>
        <p:nvGrpSpPr>
          <p:cNvPr id="117" name="Group 116"/>
          <p:cNvGrpSpPr/>
          <p:nvPr/>
        </p:nvGrpSpPr>
        <p:grpSpPr>
          <a:xfrm>
            <a:off x="6090065" y="2359348"/>
            <a:ext cx="5059237" cy="2459479"/>
            <a:chOff x="7018864" y="2257415"/>
            <a:chExt cx="5059237" cy="2459479"/>
          </a:xfrm>
        </p:grpSpPr>
        <p:grpSp>
          <p:nvGrpSpPr>
            <p:cNvPr id="118" name="Group 117"/>
            <p:cNvGrpSpPr/>
            <p:nvPr/>
          </p:nvGrpSpPr>
          <p:grpSpPr>
            <a:xfrm>
              <a:off x="7018864" y="2257415"/>
              <a:ext cx="5059237" cy="2459479"/>
              <a:chOff x="7018864" y="2257415"/>
              <a:chExt cx="5059237" cy="2459479"/>
            </a:xfrm>
          </p:grpSpPr>
          <p:grpSp>
            <p:nvGrpSpPr>
              <p:cNvPr id="120" name="Group 119"/>
              <p:cNvGrpSpPr>
                <a:grpSpLocks noChangeAspect="1"/>
              </p:cNvGrpSpPr>
              <p:nvPr/>
            </p:nvGrpSpPr>
            <p:grpSpPr>
              <a:xfrm>
                <a:off x="10432181" y="2257415"/>
                <a:ext cx="548640" cy="1042085"/>
                <a:chOff x="10286449" y="1529656"/>
                <a:chExt cx="917410" cy="1742525"/>
              </a:xfrm>
            </p:grpSpPr>
            <p:sp>
              <p:nvSpPr>
                <p:cNvPr id="131" name="Rounded Rectangle 130"/>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32" name="Picture 131"/>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133" name="Picture 132"/>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134"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a:ln>
                      <a:noFill/>
                    </a:ln>
                    <a:solidFill>
                      <a:srgbClr val="68217A"/>
                    </a:solidFill>
                    <a:effectLst/>
                    <a:uLnTx/>
                    <a:uFillTx/>
                    <a:ea typeface="Segoe UI" pitchFamily="34" charset="0"/>
                    <a:cs typeface="Segoe UI" pitchFamily="34" charset="0"/>
                  </a:endParaRPr>
                </a:p>
              </p:txBody>
            </p:sp>
          </p:grpSp>
          <p:sp>
            <p:nvSpPr>
              <p:cNvPr id="121"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122" name="Group 121"/>
              <p:cNvGrpSpPr>
                <a:grpSpLocks noChangeAspect="1"/>
              </p:cNvGrpSpPr>
              <p:nvPr/>
            </p:nvGrpSpPr>
            <p:grpSpPr>
              <a:xfrm>
                <a:off x="10432181" y="3352369"/>
                <a:ext cx="1645920" cy="1132186"/>
                <a:chOff x="1117586" y="1978512"/>
                <a:chExt cx="2372574" cy="1629558"/>
              </a:xfrm>
            </p:grpSpPr>
            <p:pic>
              <p:nvPicPr>
                <p:cNvPr id="123" name="Picture 12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24" name="Group 123"/>
                <p:cNvGrpSpPr/>
                <p:nvPr/>
              </p:nvGrpSpPr>
              <p:grpSpPr>
                <a:xfrm>
                  <a:off x="1307936" y="2212479"/>
                  <a:ext cx="1844519" cy="1136088"/>
                  <a:chOff x="1276066" y="3677905"/>
                  <a:chExt cx="2524835" cy="1555113"/>
                </a:xfrm>
              </p:grpSpPr>
              <p:pic>
                <p:nvPicPr>
                  <p:cNvPr id="129" name="Picture 128"/>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130" name="Picture 129"/>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25" name="Group 124"/>
                <p:cNvGrpSpPr/>
                <p:nvPr/>
              </p:nvGrpSpPr>
              <p:grpSpPr>
                <a:xfrm>
                  <a:off x="1117586" y="1978512"/>
                  <a:ext cx="2372574" cy="1629558"/>
                  <a:chOff x="1117586" y="1978512"/>
                  <a:chExt cx="2372574" cy="1629558"/>
                </a:xfrm>
              </p:grpSpPr>
              <p:sp>
                <p:nvSpPr>
                  <p:cNvPr id="126"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a:ln>
                        <a:noFill/>
                      </a:ln>
                      <a:solidFill>
                        <a:srgbClr val="68217A"/>
                      </a:solidFill>
                      <a:effectLst/>
                      <a:uLnTx/>
                      <a:uFillTx/>
                      <a:ea typeface="Segoe UI" pitchFamily="34" charset="0"/>
                      <a:cs typeface="Segoe UI" pitchFamily="34" charset="0"/>
                    </a:endParaRPr>
                  </a:p>
                </p:txBody>
              </p:sp>
              <p:sp>
                <p:nvSpPr>
                  <p:cNvPr id="127" name="Rectangle 126"/>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28" name="Picture 127"/>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19" name="Picture 118"/>
            <p:cNvPicPr>
              <a:picLocks noChangeAspect="1"/>
            </p:cNvPicPr>
            <p:nvPr/>
          </p:nvPicPr>
          <p:blipFill>
            <a:blip r:embed="rId14"/>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335493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5528859" y="1046302"/>
            <a:ext cx="4403198" cy="3403639"/>
          </a:xfrm>
          <a:prstGeom prst="rect">
            <a:avLst/>
          </a:prstGeom>
          <a:solidFill>
            <a:srgbClr val="EAEAEA"/>
          </a:solidFill>
          <a:ln w="6350">
            <a:solidFill>
              <a:schemeClr val="accent4"/>
            </a:solidFill>
            <a:prstDash val="soli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baseline="-25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177950" y="4287724"/>
            <a:ext cx="253721" cy="25909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269240" y="1624390"/>
            <a:ext cx="4673547" cy="1810358"/>
          </a:xfrm>
        </p:spPr>
        <p:txBody>
          <a:bodyPr wrap="square" anchor="t">
            <a:spAutoFit/>
          </a:bodyPr>
          <a:lstStyle/>
          <a:p>
            <a:r>
              <a:rPr lang="en-US" sz="3921" dirty="0">
                <a:solidFill>
                  <a:schemeClr val="tx1"/>
                </a:solidFill>
              </a:rPr>
              <a:t>Manage in a familiar environment</a:t>
            </a:r>
            <a:r>
              <a:rPr lang="en-US" sz="3921" kern="0" dirty="0">
                <a:solidFill>
                  <a:schemeClr val="tx1"/>
                </a:solidFill>
                <a:ea typeface="Segoe UI Black" panose="020B0A02040204020203" pitchFamily="34" charset="0"/>
                <a:cs typeface="Segoe UI Semibold" panose="020B0702040204020203" pitchFamily="34" charset="0"/>
              </a:rPr>
              <a:t>—</a:t>
            </a:r>
            <a:r>
              <a:rPr lang="en-US" sz="392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Azure</a:t>
            </a:r>
            <a:r>
              <a:rPr lang="en-US" sz="3921" dirty="0">
                <a:solidFill>
                  <a:schemeClr val="tx1"/>
                </a:solidFill>
              </a:rPr>
              <a:t> </a:t>
            </a:r>
            <a:br>
              <a:rPr lang="en-US" sz="3921" dirty="0">
                <a:solidFill>
                  <a:schemeClr val="tx1"/>
                </a:solidFill>
              </a:rPr>
            </a:br>
            <a:endParaRPr lang="en-US" sz="3921" dirty="0">
              <a:solidFill>
                <a:schemeClr val="tx1"/>
              </a:solidFill>
            </a:endParaRPr>
          </a:p>
        </p:txBody>
      </p:sp>
      <p:sp>
        <p:nvSpPr>
          <p:cNvPr id="5" name="Content Placeholder 4"/>
          <p:cNvSpPr>
            <a:spLocks noGrp="1"/>
          </p:cNvSpPr>
          <p:nvPr>
            <p:ph type="body" sz="quarter" idx="12"/>
          </p:nvPr>
        </p:nvSpPr>
        <p:spPr>
          <a:xfrm>
            <a:off x="-27827" y="4242667"/>
            <a:ext cx="4883753" cy="1680896"/>
          </a:xfrm>
        </p:spPr>
        <p:txBody>
          <a:bodyPr vert="horz" wrap="square" lIns="143428" tIns="0" rIns="143428" bIns="91427" rtlCol="0" anchor="t">
            <a:spAutoFit/>
          </a:bodyPr>
          <a:lstStyle/>
          <a:p>
            <a:pPr marL="342834" indent="-342834">
              <a:spcAft>
                <a:spcPts val="600"/>
              </a:spcAft>
              <a:buFont typeface="Arial" panose="020B0604020202020204" pitchFamily="34" charset="0"/>
              <a:buChar char="•"/>
            </a:pPr>
            <a:r>
              <a:rPr lang="en-US" sz="1961" b="1" kern="0" dirty="0">
                <a:solidFill>
                  <a:schemeClr val="tx1"/>
                </a:solidFill>
                <a:latin typeface="Segoe UI Light" panose="020B0502040204020203" pitchFamily="34" charset="0"/>
                <a:cs typeface="Segoe UI Light" panose="020B0502040204020203" pitchFamily="34" charset="0"/>
              </a:rPr>
              <a:t>Manually or programmatically </a:t>
            </a:r>
            <a:br>
              <a:rPr lang="en-US" sz="1961" b="1" kern="0" dirty="0">
                <a:solidFill>
                  <a:schemeClr val="tx1"/>
                </a:solidFill>
                <a:latin typeface="Segoe UI Light" panose="020B0502040204020203" pitchFamily="34" charset="0"/>
                <a:cs typeface="Segoe UI Light" panose="020B0502040204020203" pitchFamily="34" charset="0"/>
              </a:rPr>
            </a:br>
            <a:r>
              <a:rPr lang="en-US" sz="1961" b="1" kern="0" dirty="0">
                <a:solidFill>
                  <a:schemeClr val="tx1"/>
                </a:solidFill>
                <a:latin typeface="Segoe UI Light" panose="020B0502040204020203" pitchFamily="34" charset="0"/>
                <a:cs typeface="Segoe UI Light" panose="020B0502040204020203" pitchFamily="34" charset="0"/>
              </a:rPr>
              <a:t>provision workspaces </a:t>
            </a:r>
          </a:p>
          <a:p>
            <a:pPr marL="342834" indent="-342834">
              <a:spcAft>
                <a:spcPts val="600"/>
              </a:spcAft>
              <a:buFont typeface="Arial" panose="020B0604020202020204" pitchFamily="34" charset="0"/>
              <a:buChar char="•"/>
            </a:pPr>
            <a:r>
              <a:rPr lang="en-US" sz="1961" b="1" kern="0" dirty="0">
                <a:solidFill>
                  <a:schemeClr val="tx1"/>
                </a:solidFill>
                <a:latin typeface="Segoe UI Light" panose="020B0502040204020203" pitchFamily="34" charset="0"/>
                <a:cs typeface="Segoe UI Light" panose="020B0502040204020203" pitchFamily="34" charset="0"/>
              </a:rPr>
              <a:t>Create datasets and reports</a:t>
            </a:r>
          </a:p>
          <a:p>
            <a:pPr marL="342834" indent="-342834">
              <a:spcAft>
                <a:spcPts val="600"/>
              </a:spcAft>
              <a:buFont typeface="Arial" panose="020B0604020202020204" pitchFamily="34" charset="0"/>
              <a:buChar char="•"/>
            </a:pPr>
            <a:r>
              <a:rPr lang="en-US" sz="1961" b="1" kern="0" dirty="0">
                <a:solidFill>
                  <a:schemeClr val="tx1"/>
                </a:solidFill>
                <a:latin typeface="Segoe UI Light" panose="020B0502040204020203" pitchFamily="34" charset="0"/>
                <a:cs typeface="Segoe UI Light" panose="020B0502040204020203" pitchFamily="34" charset="0"/>
              </a:rPr>
              <a:t>Embed reports in your app</a:t>
            </a:r>
          </a:p>
          <a:p>
            <a:pPr marL="342834" indent="-342834">
              <a:spcAft>
                <a:spcPts val="600"/>
              </a:spcAft>
              <a:buFont typeface="Arial" panose="020B0604020202020204" pitchFamily="34" charset="0"/>
              <a:buChar char="•"/>
            </a:pPr>
            <a:r>
              <a:rPr lang="en-US" sz="1961" b="1" kern="0" dirty="0">
                <a:solidFill>
                  <a:schemeClr val="tx1"/>
                </a:solidFill>
                <a:latin typeface="Segoe UI Light" panose="020B0502040204020203" pitchFamily="34" charset="0"/>
                <a:cs typeface="Segoe UI Light" panose="020B0502040204020203" pitchFamily="34" charset="0"/>
              </a:rPr>
              <a:t>Control refresh behavior and credentials</a:t>
            </a:r>
          </a:p>
        </p:txBody>
      </p:sp>
      <p:sp>
        <p:nvSpPr>
          <p:cNvPr id="105" name="TextBox 104"/>
          <p:cNvSpPr txBox="1"/>
          <p:nvPr/>
        </p:nvSpPr>
        <p:spPr>
          <a:xfrm>
            <a:off x="10744025" y="3059955"/>
            <a:ext cx="1315753" cy="256467"/>
          </a:xfrm>
          <a:prstGeom prst="rect">
            <a:avLst/>
          </a:prstGeom>
          <a:noFill/>
        </p:spPr>
        <p:txBody>
          <a:bodyPr wrap="square" rtlCol="0">
            <a:spAutoFit/>
          </a:bodyPr>
          <a:lstStyle>
            <a:defPPr>
              <a:defRPr lang="en-US"/>
            </a:defPPr>
            <a:lvl1pPr algn="ctr" defTabSz="970235">
              <a:defRPr sz="1100" kern="0">
                <a:solidFill>
                  <a:schemeClr val="accent1"/>
                </a:solidFill>
                <a:latin typeface="Segoe UI Semibold" panose="020B0702040204020203" pitchFamily="34" charset="0"/>
                <a:cs typeface="Segoe UI Semibold" panose="020B0702040204020203" pitchFamily="34" charset="0"/>
              </a:defRPr>
            </a:lvl1pPr>
          </a:lstStyle>
          <a:p>
            <a:pPr defTabSz="951121"/>
            <a:r>
              <a:rPr lang="en-US" sz="1078" dirty="0">
                <a:solidFill>
                  <a:schemeClr val="accent4"/>
                </a:solidFill>
              </a:rPr>
              <a:t>Power BI report</a:t>
            </a:r>
          </a:p>
        </p:txBody>
      </p:sp>
      <p:sp>
        <p:nvSpPr>
          <p:cNvPr id="108" name="Left Bracket 107"/>
          <p:cNvSpPr/>
          <p:nvPr/>
        </p:nvSpPr>
        <p:spPr>
          <a:xfrm rot="10800000">
            <a:off x="6836371" y="1175913"/>
            <a:ext cx="188454" cy="3111811"/>
          </a:xfrm>
          <a:prstGeom prst="leftBracket">
            <a:avLst/>
          </a:prstGeom>
          <a:noFill/>
          <a:ln w="19050" cap="flat" cmpd="sng" algn="ctr">
            <a:solidFill>
              <a:schemeClr val="accent4"/>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18">
              <a:defRPr/>
            </a:pPr>
            <a:endParaRPr lang="en-US" sz="1872" b="1" dirty="0">
              <a:solidFill>
                <a:prstClr val="black"/>
              </a:solidFill>
              <a:latin typeface="Segoe UI"/>
            </a:endParaRPr>
          </a:p>
        </p:txBody>
      </p:sp>
      <p:grpSp>
        <p:nvGrpSpPr>
          <p:cNvPr id="109" name="Group 108"/>
          <p:cNvGrpSpPr/>
          <p:nvPr/>
        </p:nvGrpSpPr>
        <p:grpSpPr>
          <a:xfrm>
            <a:off x="5728959" y="2747569"/>
            <a:ext cx="1174798" cy="1172949"/>
            <a:chOff x="282950" y="3335190"/>
            <a:chExt cx="1152030" cy="1150218"/>
          </a:xfrm>
          <a:solidFill>
            <a:schemeClr val="accent4"/>
          </a:solidFill>
        </p:grpSpPr>
        <p:sp>
          <p:nvSpPr>
            <p:cNvPr id="116" name="Freeform 115"/>
            <p:cNvSpPr>
              <a:spLocks noChangeAspect="1"/>
            </p:cNvSpPr>
            <p:nvPr/>
          </p:nvSpPr>
          <p:spPr bwMode="auto">
            <a:xfrm flipH="1">
              <a:off x="477643" y="3335190"/>
              <a:ext cx="762645" cy="729179"/>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bg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90207" tIns="152167" rIns="190207" bIns="152167" numCol="1" spcCol="0" rtlCol="0" fromWordArt="0" anchor="t" anchorCtr="0" forceAA="0" compatLnSpc="1">
              <a:prstTxWarp prst="textNoShape">
                <a:avLst/>
              </a:prstTxWarp>
              <a:noAutofit/>
            </a:bodyPr>
            <a:lstStyle/>
            <a:p>
              <a:pPr algn="ctr" defTabSz="969767" fontAlgn="base">
                <a:lnSpc>
                  <a:spcPct val="90000"/>
                </a:lnSpc>
                <a:spcBef>
                  <a:spcPct val="0"/>
                </a:spcBef>
                <a:spcAft>
                  <a:spcPct val="0"/>
                </a:spcAft>
                <a:defRPr/>
              </a:pPr>
              <a:endParaRPr lang="en-US" sz="2080" b="1" kern="0" dirty="0">
                <a:solidFill>
                  <a:schemeClr val="accent4"/>
                </a:solidFill>
                <a:latin typeface="Segoe UI Light"/>
                <a:ea typeface="Segoe UI" pitchFamily="34" charset="0"/>
                <a:cs typeface="Segoe UI" pitchFamily="34" charset="0"/>
              </a:endParaRPr>
            </a:p>
          </p:txBody>
        </p:sp>
        <p:sp>
          <p:nvSpPr>
            <p:cNvPr id="117" name="TextBox 116"/>
            <p:cNvSpPr txBox="1"/>
            <p:nvPr/>
          </p:nvSpPr>
          <p:spPr>
            <a:xfrm>
              <a:off x="282950" y="4100765"/>
              <a:ext cx="1152030" cy="384643"/>
            </a:xfrm>
            <a:prstGeom prst="rect">
              <a:avLst/>
            </a:prstGeom>
            <a:noFill/>
          </p:spPr>
          <p:txBody>
            <a:bodyPr wrap="square" rtlCol="0">
              <a:spAutoFit/>
            </a:bodyPr>
            <a:lstStyle/>
            <a:p>
              <a:pPr algn="ctr" defTabSz="951121">
                <a:defRPr/>
              </a:pPr>
              <a:r>
                <a:rPr lang="en-US" sz="980" kern="0" dirty="0">
                  <a:solidFill>
                    <a:schemeClr val="accent4"/>
                  </a:solidFill>
                  <a:latin typeface="Segoe UI Semibold" panose="020B0702040204020203" pitchFamily="34" charset="0"/>
                  <a:cs typeface="Segoe UI Semibold" panose="020B0702040204020203" pitchFamily="34" charset="0"/>
                </a:rPr>
                <a:t>Azure SQL </a:t>
              </a:r>
              <a:br>
                <a:rPr lang="en-US" sz="980" kern="0" dirty="0">
                  <a:solidFill>
                    <a:schemeClr val="accent4"/>
                  </a:solidFill>
                  <a:latin typeface="Segoe UI Semibold" panose="020B0702040204020203" pitchFamily="34" charset="0"/>
                  <a:cs typeface="Segoe UI Semibold" panose="020B0702040204020203" pitchFamily="34" charset="0"/>
                </a:rPr>
              </a:br>
              <a:r>
                <a:rPr lang="en-US" sz="980" kern="0" dirty="0">
                  <a:solidFill>
                    <a:schemeClr val="accent4"/>
                  </a:solidFill>
                  <a:latin typeface="Segoe UI Semibold" panose="020B0702040204020203" pitchFamily="34" charset="0"/>
                  <a:cs typeface="Segoe UI Semibold" panose="020B0702040204020203" pitchFamily="34" charset="0"/>
                </a:rPr>
                <a:t>Data Warehouse</a:t>
              </a:r>
            </a:p>
          </p:txBody>
        </p:sp>
      </p:grpSp>
      <p:grpSp>
        <p:nvGrpSpPr>
          <p:cNvPr id="110" name="Group 109"/>
          <p:cNvGrpSpPr/>
          <p:nvPr/>
        </p:nvGrpSpPr>
        <p:grpSpPr>
          <a:xfrm>
            <a:off x="5612297" y="1472469"/>
            <a:ext cx="1408121" cy="1002970"/>
            <a:chOff x="5414269" y="1286852"/>
            <a:chExt cx="1380832" cy="983533"/>
          </a:xfrm>
          <a:solidFill>
            <a:srgbClr val="FFFFFF"/>
          </a:solidFill>
        </p:grpSpPr>
        <p:sp>
          <p:nvSpPr>
            <p:cNvPr id="114" name="TextBox 113"/>
            <p:cNvSpPr txBox="1"/>
            <p:nvPr/>
          </p:nvSpPr>
          <p:spPr>
            <a:xfrm>
              <a:off x="5414269" y="2033682"/>
              <a:ext cx="1380832" cy="236703"/>
            </a:xfrm>
            <a:prstGeom prst="rect">
              <a:avLst/>
            </a:prstGeom>
            <a:noFill/>
          </p:spPr>
          <p:txBody>
            <a:bodyPr wrap="square" rtlCol="0">
              <a:spAutoFit/>
            </a:bodyPr>
            <a:lstStyle/>
            <a:p>
              <a:pPr algn="ctr" defTabSz="951121">
                <a:defRPr/>
              </a:pPr>
              <a:r>
                <a:rPr lang="en-US" sz="980" kern="0" dirty="0">
                  <a:solidFill>
                    <a:schemeClr val="accent4"/>
                  </a:solidFill>
                  <a:latin typeface="Segoe UI Semibold" panose="020B0702040204020203" pitchFamily="34" charset="0"/>
                  <a:cs typeface="Segoe UI Semibold" panose="020B0702040204020203" pitchFamily="34" charset="0"/>
                </a:rPr>
                <a:t>Azure SQL Database</a:t>
              </a:r>
            </a:p>
          </p:txBody>
        </p:sp>
        <p:sp>
          <p:nvSpPr>
            <p:cNvPr id="115" name="TextBox 114"/>
            <p:cNvSpPr txBox="1"/>
            <p:nvPr/>
          </p:nvSpPr>
          <p:spPr>
            <a:xfrm>
              <a:off x="5785558" y="1286852"/>
              <a:ext cx="638252" cy="699674"/>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chemeClr val="bg1">
                <a:lumMod val="50000"/>
              </a:schemeClr>
            </a:solidFill>
            <a:ln>
              <a:noFill/>
            </a:ln>
            <a:effectLst/>
          </p:spPr>
          <p:txBody>
            <a:bodyPr rot="0" spcFirstLastPara="0" vertOverflow="overflow" horzOverflow="overflow" vert="horz" wrap="square" lIns="93247" tIns="46623" rIns="93247" bIns="46623" numCol="1" spcCol="0" rtlCol="0" fromWordArt="0" anchor="t" anchorCtr="0" forceAA="0" compatLnSpc="1">
              <a:prstTxWarp prst="textNoShape">
                <a:avLst/>
              </a:prstTxWarp>
              <a:noAutofit/>
            </a:bodyPr>
            <a:lstStyle/>
            <a:p>
              <a:pPr defTabSz="932418">
                <a:lnSpc>
                  <a:spcPct val="90000"/>
                </a:lnSpc>
                <a:spcAft>
                  <a:spcPts val="612"/>
                </a:spcAft>
                <a:defRPr/>
              </a:pPr>
              <a:endParaRPr lang="en-US" sz="8157" kern="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1" name="Left Bracket 110"/>
          <p:cNvSpPr/>
          <p:nvPr/>
        </p:nvSpPr>
        <p:spPr>
          <a:xfrm>
            <a:off x="5657145" y="1175914"/>
            <a:ext cx="188454" cy="3111811"/>
          </a:xfrm>
          <a:prstGeom prst="leftBracket">
            <a:avLst/>
          </a:prstGeom>
          <a:noFill/>
          <a:ln w="19050" cap="flat" cmpd="sng" algn="ctr">
            <a:solidFill>
              <a:schemeClr val="accent4"/>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18">
              <a:defRPr/>
            </a:pPr>
            <a:endParaRPr lang="en-US" sz="1872" b="1" dirty="0">
              <a:solidFill>
                <a:prstClr val="black"/>
              </a:solidFill>
              <a:latin typeface="Segoe UI"/>
            </a:endParaRPr>
          </a:p>
        </p:txBody>
      </p:sp>
      <p:sp>
        <p:nvSpPr>
          <p:cNvPr id="113" name="TextBox 112"/>
          <p:cNvSpPr txBox="1"/>
          <p:nvPr/>
        </p:nvSpPr>
        <p:spPr>
          <a:xfrm>
            <a:off x="10546129" y="3458369"/>
            <a:ext cx="1117514" cy="331899"/>
          </a:xfrm>
          <a:prstGeom prst="rect">
            <a:avLst/>
          </a:prstGeom>
          <a:noFill/>
        </p:spPr>
        <p:txBody>
          <a:bodyPr wrap="square" rtlCol="0">
            <a:spAutoFit/>
          </a:bodyPr>
          <a:lstStyle>
            <a:defPPr>
              <a:defRPr lang="en-US"/>
            </a:defPPr>
            <a:lvl1pPr algn="ctr" defTabSz="970235">
              <a:defRPr sz="1100" kern="0">
                <a:solidFill>
                  <a:schemeClr val="accent1"/>
                </a:solidFill>
                <a:latin typeface="Segoe UI Semibold" panose="020B0702040204020203" pitchFamily="34" charset="0"/>
                <a:cs typeface="Segoe UI Semibold" panose="020B0702040204020203" pitchFamily="34" charset="0"/>
              </a:defRPr>
            </a:lvl1pPr>
          </a:lstStyle>
          <a:p>
            <a:pPr defTabSz="951121"/>
            <a:r>
              <a:rPr lang="en-US" sz="1568" dirty="0">
                <a:solidFill>
                  <a:schemeClr val="accent4"/>
                </a:solidFill>
              </a:rPr>
              <a:t>Your app</a:t>
            </a:r>
          </a:p>
        </p:txBody>
      </p:sp>
      <p:sp>
        <p:nvSpPr>
          <p:cNvPr id="38" name="TextBox 37"/>
          <p:cNvSpPr txBox="1"/>
          <p:nvPr/>
        </p:nvSpPr>
        <p:spPr>
          <a:xfrm>
            <a:off x="7457851" y="2377444"/>
            <a:ext cx="1913773" cy="663797"/>
          </a:xfrm>
          <a:prstGeom prst="rect">
            <a:avLst/>
          </a:prstGeom>
          <a:noFill/>
        </p:spPr>
        <p:txBody>
          <a:bodyPr wrap="square" tIns="89642" bIns="89642" rtlCol="0">
            <a:spAutoFit/>
          </a:bodyPr>
          <a:lstStyle/>
          <a:p>
            <a:pPr algn="ctr" defTabSz="951121">
              <a:defRPr/>
            </a:pPr>
            <a:r>
              <a:rPr lang="en-US" sz="1568" kern="0" dirty="0">
                <a:solidFill>
                  <a:schemeClr val="bg1">
                    <a:lumMod val="50000"/>
                  </a:schemeClr>
                </a:solidFill>
                <a:latin typeface="Segoe UI Semibold" panose="020B0702040204020203" pitchFamily="34" charset="0"/>
                <a:cs typeface="Segoe UI Semibold" panose="020B0702040204020203" pitchFamily="34" charset="0"/>
              </a:rPr>
              <a:t>Power BI Workspace</a:t>
            </a:r>
          </a:p>
        </p:txBody>
      </p:sp>
      <p:sp>
        <p:nvSpPr>
          <p:cNvPr id="39" name="TextBox 38"/>
          <p:cNvSpPr txBox="1"/>
          <p:nvPr/>
        </p:nvSpPr>
        <p:spPr>
          <a:xfrm>
            <a:off x="7586716" y="5565202"/>
            <a:ext cx="1644816" cy="256467"/>
          </a:xfrm>
          <a:prstGeom prst="rect">
            <a:avLst/>
          </a:prstGeom>
          <a:noFill/>
        </p:spPr>
        <p:txBody>
          <a:bodyPr wrap="square" rtlCol="0">
            <a:spAutoFit/>
          </a:bodyPr>
          <a:lstStyle/>
          <a:p>
            <a:pPr algn="ctr" defTabSz="951121">
              <a:defRPr/>
            </a:pPr>
            <a:r>
              <a:rPr lang="en-US" sz="1078" kern="0" dirty="0">
                <a:solidFill>
                  <a:schemeClr val="accent4"/>
                </a:solidFill>
                <a:latin typeface="Segoe UI Semibold" panose="020B0702040204020203" pitchFamily="34" charset="0"/>
                <a:cs typeface="Segoe UI Semibold" panose="020B0702040204020203" pitchFamily="34" charset="0"/>
              </a:rPr>
              <a:t>Power BI Desktop</a:t>
            </a:r>
          </a:p>
        </p:txBody>
      </p:sp>
      <p:sp>
        <p:nvSpPr>
          <p:cNvPr id="43" name="TextBox 42"/>
          <p:cNvSpPr txBox="1"/>
          <p:nvPr/>
        </p:nvSpPr>
        <p:spPr>
          <a:xfrm>
            <a:off x="7528976" y="864714"/>
            <a:ext cx="1769529" cy="392245"/>
          </a:xfrm>
          <a:prstGeom prst="rect">
            <a:avLst/>
          </a:prstGeom>
          <a:solidFill>
            <a:srgbClr val="EAEAEA"/>
          </a:solidFill>
        </p:spPr>
        <p:txBody>
          <a:bodyPr wrap="square" rtlCol="0">
            <a:spAutoFit/>
          </a:bodyPr>
          <a:lstStyle/>
          <a:p>
            <a:pPr algn="ctr" defTabSz="951121">
              <a:defRPr/>
            </a:pPr>
            <a:r>
              <a:rPr lang="en-US" sz="1961" kern="0" dirty="0">
                <a:solidFill>
                  <a:schemeClr val="accent4"/>
                </a:solidFill>
                <a:latin typeface="Segoe UI Semibold" panose="020B0702040204020203" pitchFamily="34" charset="0"/>
                <a:cs typeface="Segoe UI Semibold" panose="020B0702040204020203" pitchFamily="34" charset="0"/>
              </a:rPr>
              <a:t>Azure Portal</a:t>
            </a:r>
          </a:p>
        </p:txBody>
      </p:sp>
      <p:grpSp>
        <p:nvGrpSpPr>
          <p:cNvPr id="17" name="Group 16"/>
          <p:cNvGrpSpPr/>
          <p:nvPr/>
        </p:nvGrpSpPr>
        <p:grpSpPr>
          <a:xfrm>
            <a:off x="7457850" y="2387546"/>
            <a:ext cx="1913773" cy="695605"/>
            <a:chOff x="7650525" y="1974134"/>
            <a:chExt cx="1952148" cy="1101934"/>
          </a:xfrm>
        </p:grpSpPr>
        <p:sp>
          <p:nvSpPr>
            <p:cNvPr id="44" name="Left Bracket 43"/>
            <p:cNvSpPr/>
            <p:nvPr/>
          </p:nvSpPr>
          <p:spPr>
            <a:xfrm>
              <a:off x="7650525" y="1974134"/>
              <a:ext cx="192233" cy="1071530"/>
            </a:xfrm>
            <a:prstGeom prst="leftBracket">
              <a:avLst/>
            </a:prstGeom>
            <a:noFill/>
            <a:ln w="19050" cap="flat" cmpd="sng" algn="ctr">
              <a:solidFill>
                <a:schemeClr val="accent4"/>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18">
                <a:defRPr/>
              </a:pPr>
              <a:endParaRPr lang="en-US" sz="1872" b="1" dirty="0">
                <a:solidFill>
                  <a:prstClr val="black"/>
                </a:solidFill>
                <a:latin typeface="Segoe UI"/>
              </a:endParaRPr>
            </a:p>
          </p:txBody>
        </p:sp>
        <p:sp>
          <p:nvSpPr>
            <p:cNvPr id="45" name="Left Bracket 44"/>
            <p:cNvSpPr/>
            <p:nvPr/>
          </p:nvSpPr>
          <p:spPr>
            <a:xfrm rot="10800000">
              <a:off x="9410440" y="2004538"/>
              <a:ext cx="192233" cy="1071530"/>
            </a:xfrm>
            <a:prstGeom prst="leftBracket">
              <a:avLst/>
            </a:prstGeom>
            <a:noFill/>
            <a:ln w="19050" cap="flat" cmpd="sng" algn="ctr">
              <a:solidFill>
                <a:schemeClr val="accent4"/>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18">
                <a:defRPr/>
              </a:pPr>
              <a:endParaRPr lang="en-US" sz="1872" b="1" dirty="0">
                <a:solidFill>
                  <a:prstClr val="black"/>
                </a:solidFill>
                <a:latin typeface="Segoe UI"/>
              </a:endParaRPr>
            </a:p>
          </p:txBody>
        </p:sp>
      </p:grpSp>
      <p:sp>
        <p:nvSpPr>
          <p:cNvPr id="46" name="Freeform 45"/>
          <p:cNvSpPr/>
          <p:nvPr/>
        </p:nvSpPr>
        <p:spPr>
          <a:xfrm>
            <a:off x="10159690" y="2031061"/>
            <a:ext cx="1815743" cy="1359682"/>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bg1">
              <a:lumMod val="50000"/>
            </a:schemeClr>
          </a:solidFill>
          <a:ln w="12700" cap="flat" cmpd="sng" algn="ctr">
            <a:noFill/>
            <a:prstDash val="solid"/>
            <a:miter lim="800000"/>
          </a:ln>
          <a:effectLst/>
        </p:spPr>
        <p:txBody>
          <a:bodyPr rtlCol="0" anchor="ctr"/>
          <a:lstStyle/>
          <a:p>
            <a:pPr algn="ctr" defTabSz="896386">
              <a:defRPr/>
            </a:pPr>
            <a:endParaRPr lang="en-US" kern="0">
              <a:solidFill>
                <a:prstClr val="white"/>
              </a:solidFill>
            </a:endParaRPr>
          </a:p>
        </p:txBody>
      </p:sp>
      <p:sp>
        <p:nvSpPr>
          <p:cNvPr id="48" name="Rounded Rectangle 47"/>
          <p:cNvSpPr/>
          <p:nvPr/>
        </p:nvSpPr>
        <p:spPr>
          <a:xfrm>
            <a:off x="11038834" y="2406738"/>
            <a:ext cx="706727" cy="634503"/>
          </a:xfrm>
          <a:prstGeom prst="roundRect">
            <a:avLst>
              <a:gd name="adj" fmla="val 0"/>
            </a:avLst>
          </a:prstGeom>
          <a:solidFill>
            <a:srgbClr val="FFC000"/>
          </a:solid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sp>
        <p:nvSpPr>
          <p:cNvPr id="50" name="Rectangle 49"/>
          <p:cNvSpPr/>
          <p:nvPr/>
        </p:nvSpPr>
        <p:spPr bwMode="auto">
          <a:xfrm>
            <a:off x="10047844" y="2588462"/>
            <a:ext cx="192980" cy="24336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a:off x="9794124" y="2584750"/>
            <a:ext cx="253721" cy="25909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ight Arrow 50"/>
          <p:cNvSpPr/>
          <p:nvPr/>
        </p:nvSpPr>
        <p:spPr>
          <a:xfrm>
            <a:off x="9617191" y="2541174"/>
            <a:ext cx="1305635" cy="345089"/>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endParaRPr>
          </a:p>
        </p:txBody>
      </p:sp>
      <p:sp>
        <p:nvSpPr>
          <p:cNvPr id="18" name="Bent Arrow 17"/>
          <p:cNvSpPr/>
          <p:nvPr/>
        </p:nvSpPr>
        <p:spPr bwMode="auto">
          <a:xfrm flipV="1">
            <a:off x="6211200" y="4067502"/>
            <a:ext cx="1236179" cy="1531233"/>
          </a:xfrm>
          <a:prstGeom prst="bentArrow">
            <a:avLst>
              <a:gd name="adj1" fmla="val 17222"/>
              <a:gd name="adj2" fmla="val 17926"/>
              <a:gd name="adj3" fmla="val 18454"/>
              <a:gd name="adj4" fmla="val 3211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8289596" y="4313087"/>
            <a:ext cx="247450" cy="25909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ight Arrow 57"/>
          <p:cNvSpPr/>
          <p:nvPr/>
        </p:nvSpPr>
        <p:spPr>
          <a:xfrm rot="16200000">
            <a:off x="7629710" y="3649562"/>
            <a:ext cx="1566384" cy="377541"/>
          </a:xfrm>
          <a:prstGeom prst="rightArrow">
            <a:avLst/>
          </a:prstGeom>
          <a:solidFill>
            <a:srgbClr val="FFC000"/>
          </a:solidFill>
          <a:ln w="10795" cap="flat" cmpd="sng" algn="ctr">
            <a:noFill/>
            <a:prstDash val="solid"/>
          </a:ln>
          <a:effectLst/>
        </p:spPr>
        <p:txBody>
          <a:bodyPr rtlCol="0" anchor="ctr"/>
          <a:lstStyle/>
          <a:p>
            <a:pPr algn="ctr" defTabSz="932418">
              <a:defRPr/>
            </a:pPr>
            <a:endParaRPr lang="en-US" sz="1836" kern="0" dirty="0">
              <a:solidFill>
                <a:sysClr val="windowText" lastClr="000000"/>
              </a:solidFill>
              <a:latin typeface="Segoe UI"/>
            </a:endParaRPr>
          </a:p>
        </p:txBody>
      </p:sp>
      <p:sp>
        <p:nvSpPr>
          <p:cNvPr id="36" name="Freeform 35"/>
          <p:cNvSpPr>
            <a:spLocks noChangeAspect="1"/>
          </p:cNvSpPr>
          <p:nvPr/>
        </p:nvSpPr>
        <p:spPr bwMode="black">
          <a:xfrm flipH="1">
            <a:off x="7278083" y="4669891"/>
            <a:ext cx="2270075" cy="1456899"/>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bg1">
              <a:lumMod val="50000"/>
            </a:schemeClr>
          </a:solidFill>
          <a:ln>
            <a:noFill/>
          </a:ln>
        </p:spPr>
        <p:txBody>
          <a:bodyPr vert="horz" wrap="square" lIns="87880" tIns="43940" rIns="87880" bIns="43940" numCol="1" anchor="t" anchorCtr="0" compatLnSpc="1">
            <a:prstTxWarp prst="textNoShape">
              <a:avLst/>
            </a:prstTxWarp>
            <a:noAutofit/>
          </a:bodyPr>
          <a:lstStyle/>
          <a:p>
            <a:pPr defTabSz="896354"/>
            <a:endParaRPr lang="en-US" sz="1730" kern="0" dirty="0">
              <a:solidFill>
                <a:srgbClr val="FFFFFF"/>
              </a:solidFill>
              <a:latin typeface="Segoe UI"/>
            </a:endParaRPr>
          </a:p>
        </p:txBody>
      </p:sp>
      <p:sp>
        <p:nvSpPr>
          <p:cNvPr id="33" name="Freeform 32"/>
          <p:cNvSpPr/>
          <p:nvPr/>
        </p:nvSpPr>
        <p:spPr>
          <a:xfrm>
            <a:off x="8058652" y="4977735"/>
            <a:ext cx="648692" cy="489761"/>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bg1">
              <a:lumMod val="50000"/>
            </a:schemeClr>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96386"/>
            <a:endParaRPr lang="en-US" sz="1765" kern="0">
              <a:solidFill>
                <a:sysClr val="windowText" lastClr="000000"/>
              </a:solidFill>
            </a:endParaRPr>
          </a:p>
        </p:txBody>
      </p:sp>
      <p:sp>
        <p:nvSpPr>
          <p:cNvPr id="34" name="Freeform 33"/>
          <p:cNvSpPr/>
          <p:nvPr/>
        </p:nvSpPr>
        <p:spPr>
          <a:xfrm>
            <a:off x="11214724" y="2603626"/>
            <a:ext cx="374353" cy="282637"/>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4"/>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96386"/>
            <a:endParaRPr lang="en-US" sz="1765" kern="0">
              <a:solidFill>
                <a:sysClr val="windowText" lastClr="000000"/>
              </a:solidFill>
            </a:endParaRPr>
          </a:p>
        </p:txBody>
      </p:sp>
    </p:spTree>
    <p:extLst>
      <p:ext uri="{BB962C8B-B14F-4D97-AF65-F5344CB8AC3E}">
        <p14:creationId xmlns:p14="http://schemas.microsoft.com/office/powerpoint/2010/main" val="231529911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865" y="2230177"/>
            <a:ext cx="3959094" cy="1189867"/>
          </a:xfrm>
          <a:prstGeom prst="rect">
            <a:avLst/>
          </a:prstGeom>
          <a:solidFill>
            <a:srgbClr val="1E1E1E"/>
          </a:solidFill>
          <a:ln>
            <a:noFill/>
          </a:ln>
        </p:spPr>
        <p:txBody>
          <a:bodyPr vert="horz" wrap="square" lIns="537855" tIns="89642" rIns="448212" bIns="89642" rtlCol="0" anchor="ctr">
            <a:normAutofit/>
          </a:bodyPr>
          <a:lstStyle/>
          <a:p>
            <a:pPr>
              <a:lnSpc>
                <a:spcPct val="90000"/>
              </a:lnSpc>
              <a:spcBef>
                <a:spcPct val="0"/>
              </a:spcBef>
            </a:pPr>
            <a:r>
              <a:rPr lang="en-US" sz="2353" spc="-100" dirty="0">
                <a:ln w="3175">
                  <a:noFill/>
                </a:ln>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Create </a:t>
            </a:r>
            <a:r>
              <a:rPr lang="en-US" sz="2353" spc="-100" dirty="0">
                <a:ln w="3175">
                  <a:noFill/>
                </a:ln>
                <a:solidFill>
                  <a:schemeClr val="bg1"/>
                </a:solidFill>
                <a:latin typeface="+mj-lt"/>
                <a:ea typeface="Segoe UI Black" panose="020B0A02040204020203" pitchFamily="34" charset="0"/>
                <a:cs typeface="Segoe UI Black" panose="020B0A02040204020203" pitchFamily="34" charset="0"/>
              </a:rPr>
              <a:t>compelling interactive reports</a:t>
            </a:r>
          </a:p>
        </p:txBody>
      </p:sp>
      <p:sp>
        <p:nvSpPr>
          <p:cNvPr id="23" name="Rectangle 22"/>
          <p:cNvSpPr/>
          <p:nvPr/>
        </p:nvSpPr>
        <p:spPr>
          <a:xfrm>
            <a:off x="3959959" y="2230176"/>
            <a:ext cx="4272082" cy="1189868"/>
          </a:xfrm>
          <a:prstGeom prst="rect">
            <a:avLst/>
          </a:prstGeom>
          <a:solidFill>
            <a:srgbClr val="1E1E1E"/>
          </a:solidFill>
          <a:ln>
            <a:noFill/>
          </a:ln>
        </p:spPr>
        <p:txBody>
          <a:bodyPr vert="horz" wrap="square" lIns="537855" tIns="89642" rIns="448212" bIns="89642" rtlCol="0" anchor="ctr">
            <a:normAutofit/>
          </a:bodyPr>
          <a:lstStyle/>
          <a:p>
            <a:pPr>
              <a:lnSpc>
                <a:spcPct val="90000"/>
              </a:lnSpc>
              <a:spcBef>
                <a:spcPct val="0"/>
              </a:spcBef>
            </a:pPr>
            <a:r>
              <a:rPr lang="en-US" sz="2353" spc="-100" dirty="0">
                <a:ln w="3175">
                  <a:noFill/>
                </a:ln>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Embed </a:t>
            </a:r>
            <a:r>
              <a:rPr lang="en-US" sz="2353" spc="-100" dirty="0">
                <a:ln w="3175">
                  <a:noFill/>
                </a:ln>
                <a:solidFill>
                  <a:schemeClr val="bg1"/>
                </a:solidFill>
                <a:latin typeface="+mj-lt"/>
                <a:ea typeface="Segoe UI Black" panose="020B0A02040204020203" pitchFamily="34" charset="0"/>
                <a:cs typeface="Segoe UI Black" panose="020B0A02040204020203" pitchFamily="34" charset="0"/>
              </a:rPr>
              <a:t>easily for </a:t>
            </a:r>
            <a:br>
              <a:rPr lang="en-US" sz="2353" spc="-100" dirty="0">
                <a:ln w="3175">
                  <a:noFill/>
                </a:ln>
                <a:solidFill>
                  <a:schemeClr val="bg1"/>
                </a:solidFill>
                <a:latin typeface="+mj-lt"/>
                <a:ea typeface="Segoe UI Black" panose="020B0A02040204020203" pitchFamily="34" charset="0"/>
                <a:cs typeface="Segoe UI Black" panose="020B0A02040204020203" pitchFamily="34" charset="0"/>
              </a:rPr>
            </a:br>
            <a:r>
              <a:rPr lang="en-US" sz="2353" spc="-100" dirty="0">
                <a:ln w="3175">
                  <a:noFill/>
                </a:ln>
                <a:solidFill>
                  <a:schemeClr val="bg1"/>
                </a:solidFill>
                <a:latin typeface="+mj-lt"/>
                <a:ea typeface="Segoe UI Black" panose="020B0A02040204020203" pitchFamily="34" charset="0"/>
                <a:cs typeface="Segoe UI Black" panose="020B0A02040204020203" pitchFamily="34" charset="0"/>
              </a:rPr>
              <a:t>faster time to value</a:t>
            </a:r>
          </a:p>
        </p:txBody>
      </p:sp>
      <p:sp>
        <p:nvSpPr>
          <p:cNvPr id="24" name="Rectangle 23"/>
          <p:cNvSpPr/>
          <p:nvPr/>
        </p:nvSpPr>
        <p:spPr>
          <a:xfrm>
            <a:off x="8232041" y="2230177"/>
            <a:ext cx="3959094" cy="1189866"/>
          </a:xfrm>
          <a:prstGeom prst="rect">
            <a:avLst/>
          </a:prstGeom>
          <a:solidFill>
            <a:srgbClr val="1E1E1E"/>
          </a:solidFill>
          <a:ln>
            <a:noFill/>
          </a:ln>
        </p:spPr>
        <p:txBody>
          <a:bodyPr vert="horz" wrap="square" lIns="537855" tIns="89642" rIns="448212" bIns="89642" rtlCol="0" anchor="ctr">
            <a:normAutofit/>
          </a:bodyPr>
          <a:lstStyle/>
          <a:p>
            <a:pPr>
              <a:lnSpc>
                <a:spcPct val="90000"/>
              </a:lnSpc>
              <a:spcBef>
                <a:spcPct val="0"/>
              </a:spcBef>
            </a:pPr>
            <a:r>
              <a:rPr lang="en-US" sz="2353" spc="-100" dirty="0">
                <a:ln w="3175">
                  <a:noFill/>
                </a:ln>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Deploy </a:t>
            </a:r>
            <a:r>
              <a:rPr lang="en-US" sz="2353" spc="-100" dirty="0">
                <a:ln w="3175">
                  <a:noFill/>
                </a:ln>
                <a:solidFill>
                  <a:schemeClr val="bg1"/>
                </a:solidFill>
                <a:latin typeface="+mj-lt"/>
                <a:ea typeface="Segoe UI Black" panose="020B0A02040204020203" pitchFamily="34" charset="0"/>
                <a:cs typeface="Segoe UI Black" panose="020B0A02040204020203" pitchFamily="34" charset="0"/>
              </a:rPr>
              <a:t>quickly</a:t>
            </a:r>
            <a:br>
              <a:rPr lang="en-US" sz="2353" spc="-100" dirty="0">
                <a:ln w="3175">
                  <a:noFill/>
                </a:ln>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br>
            <a:r>
              <a:rPr lang="en-US" sz="2353" spc="-100" dirty="0">
                <a:ln w="3175">
                  <a:noFill/>
                </a:ln>
                <a:solidFill>
                  <a:schemeClr val="bg1"/>
                </a:solidFill>
                <a:latin typeface="+mj-lt"/>
                <a:ea typeface="Segoe UI Black" panose="020B0A02040204020203" pitchFamily="34" charset="0"/>
                <a:cs typeface="Segoe UI Black" panose="020B0A02040204020203" pitchFamily="34" charset="0"/>
              </a:rPr>
              <a:t>and manage with ease</a:t>
            </a:r>
          </a:p>
        </p:txBody>
      </p:sp>
      <p:sp>
        <p:nvSpPr>
          <p:cNvPr id="37" name="Title 3"/>
          <p:cNvSpPr txBox="1">
            <a:spLocks/>
          </p:cNvSpPr>
          <p:nvPr/>
        </p:nvSpPr>
        <p:spPr>
          <a:xfrm>
            <a:off x="270067" y="404687"/>
            <a:ext cx="11921068"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r>
              <a:rPr sz="5882" dirty="0">
                <a:solidFill>
                  <a:srgbClr val="282828"/>
                </a:solidFill>
              </a:rPr>
              <a:t>You have the app. You have the data. </a:t>
            </a:r>
            <a:br>
              <a:rPr sz="5882" dirty="0">
                <a:solidFill>
                  <a:srgbClr val="282828"/>
                </a:solidFill>
              </a:rPr>
            </a:br>
            <a:r>
              <a:rPr sz="3921" dirty="0">
                <a:solidFill>
                  <a:srgbClr val="282828"/>
                </a:solidFill>
                <a:ea typeface="Segoe UI Black" panose="020B0A02040204020203" pitchFamily="34" charset="0"/>
                <a:cs typeface="Segoe UI Light" panose="020B0502040204020203" pitchFamily="34" charset="0"/>
              </a:rPr>
              <a:t>Bring data to life inside your app with Power BI Embedded</a:t>
            </a:r>
            <a:endParaRPr sz="1961" dirty="0">
              <a:solidFill>
                <a:srgbClr val="282828"/>
              </a:solidFill>
              <a:ea typeface="Segoe UI Black" panose="020B0A02040204020203" pitchFamily="34" charset="0"/>
              <a:cs typeface="Segoe UI Light" panose="020B0502040204020203" pitchFamily="34" charset="0"/>
            </a:endParaRPr>
          </a:p>
        </p:txBody>
      </p:sp>
      <p:grpSp>
        <p:nvGrpSpPr>
          <p:cNvPr id="4" name="Group 3"/>
          <p:cNvGrpSpPr/>
          <p:nvPr/>
        </p:nvGrpSpPr>
        <p:grpSpPr>
          <a:xfrm>
            <a:off x="3918862" y="3799747"/>
            <a:ext cx="3842732" cy="2374935"/>
            <a:chOff x="3758108" y="3882044"/>
            <a:chExt cx="4537730" cy="2804466"/>
          </a:xfrm>
        </p:grpSpPr>
        <p:pic>
          <p:nvPicPr>
            <p:cNvPr id="26" name="Picture 2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758108" y="3882044"/>
              <a:ext cx="4537730" cy="2804466"/>
            </a:xfrm>
            <a:prstGeom prst="rect">
              <a:avLst/>
            </a:prstGeom>
          </p:spPr>
        </p:pic>
        <p:grpSp>
          <p:nvGrpSpPr>
            <p:cNvPr id="27" name="Group 26"/>
            <p:cNvGrpSpPr/>
            <p:nvPr/>
          </p:nvGrpSpPr>
          <p:grpSpPr>
            <a:xfrm>
              <a:off x="4252895" y="4071186"/>
              <a:ext cx="3841310" cy="2266377"/>
              <a:chOff x="6002958" y="2837999"/>
              <a:chExt cx="3841310" cy="2266377"/>
            </a:xfrm>
          </p:grpSpPr>
          <p:grpSp>
            <p:nvGrpSpPr>
              <p:cNvPr id="82" name="Group 81"/>
              <p:cNvGrpSpPr/>
              <p:nvPr/>
            </p:nvGrpSpPr>
            <p:grpSpPr>
              <a:xfrm>
                <a:off x="6120567" y="4453100"/>
                <a:ext cx="2404209" cy="651276"/>
                <a:chOff x="-2653979" y="3205843"/>
                <a:chExt cx="2208776" cy="1551273"/>
              </a:xfrm>
            </p:grpSpPr>
            <p:sp>
              <p:nvSpPr>
                <p:cNvPr id="104" name="Rectangle 103"/>
                <p:cNvSpPr/>
                <p:nvPr/>
              </p:nvSpPr>
              <p:spPr>
                <a:xfrm>
                  <a:off x="-2653979" y="3205843"/>
                  <a:ext cx="2208776" cy="15512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05" name="Group 104"/>
                <p:cNvGrpSpPr/>
                <p:nvPr/>
              </p:nvGrpSpPr>
              <p:grpSpPr>
                <a:xfrm>
                  <a:off x="-2519788" y="3485769"/>
                  <a:ext cx="1920244" cy="991420"/>
                  <a:chOff x="578918" y="4230914"/>
                  <a:chExt cx="1836673" cy="785213"/>
                </a:xfrm>
              </p:grpSpPr>
              <p:cxnSp>
                <p:nvCxnSpPr>
                  <p:cNvPr id="106" name="Straight Connector 105"/>
                  <p:cNvCxnSpPr/>
                  <p:nvPr/>
                </p:nvCxnSpPr>
                <p:spPr>
                  <a:xfrm>
                    <a:off x="578918" y="4230914"/>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578918" y="442721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78918" y="4623520"/>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78918" y="4819823"/>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578918" y="501612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83" name="Group 82"/>
              <p:cNvGrpSpPr/>
              <p:nvPr/>
            </p:nvGrpSpPr>
            <p:grpSpPr>
              <a:xfrm>
                <a:off x="8524776" y="2950602"/>
                <a:ext cx="1319492" cy="2153773"/>
                <a:chOff x="-4889270" y="1105572"/>
                <a:chExt cx="2116442" cy="3651543"/>
              </a:xfrm>
            </p:grpSpPr>
            <p:sp>
              <p:nvSpPr>
                <p:cNvPr id="88" name="Rectangle 87"/>
                <p:cNvSpPr/>
                <p:nvPr/>
              </p:nvSpPr>
              <p:spPr>
                <a:xfrm>
                  <a:off x="-4889270" y="1105572"/>
                  <a:ext cx="2116442" cy="365154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 </a:t>
                  </a:r>
                </a:p>
              </p:txBody>
            </p:sp>
            <p:cxnSp>
              <p:nvCxnSpPr>
                <p:cNvPr id="89" name="Straight Connector 88"/>
                <p:cNvCxnSpPr/>
                <p:nvPr/>
              </p:nvCxnSpPr>
              <p:spPr>
                <a:xfrm>
                  <a:off x="-4774213" y="1287242"/>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4774213" y="1523811"/>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4774213" y="1760380"/>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774213" y="1996949"/>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774213" y="2233518"/>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774213" y="2470087"/>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774213" y="2706656"/>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774213" y="2943225"/>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774213" y="317979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774213" y="3416363"/>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4774213" y="3652932"/>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774213" y="3889501"/>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774213" y="4126070"/>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774213" y="4362639"/>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4774213" y="459921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6002958" y="2837999"/>
                <a:ext cx="3841310" cy="112272"/>
                <a:chOff x="6350859" y="637169"/>
                <a:chExt cx="8756422" cy="255928"/>
              </a:xfrm>
            </p:grpSpPr>
            <p:sp>
              <p:nvSpPr>
                <p:cNvPr id="86" name="Rectangle 85"/>
                <p:cNvSpPr/>
                <p:nvPr/>
              </p:nvSpPr>
              <p:spPr>
                <a:xfrm>
                  <a:off x="6350859" y="637363"/>
                  <a:ext cx="8756422"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7" name="Rectangle 86"/>
                <p:cNvSpPr/>
                <p:nvPr/>
              </p:nvSpPr>
              <p:spPr>
                <a:xfrm>
                  <a:off x="6350859" y="637169"/>
                  <a:ext cx="255929"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baseline="-25000" dirty="0"/>
                </a:p>
              </p:txBody>
            </p:sp>
          </p:grpSp>
          <p:pic>
            <p:nvPicPr>
              <p:cNvPr id="85" name="Picture 84"/>
              <p:cNvPicPr>
                <a:picLocks noChangeAspect="1"/>
              </p:cNvPicPr>
              <p:nvPr/>
            </p:nvPicPr>
            <p:blipFill>
              <a:blip r:embed="rId4"/>
              <a:stretch>
                <a:fillRect/>
              </a:stretch>
            </p:blipFill>
            <p:spPr>
              <a:xfrm>
                <a:off x="6119353" y="2950271"/>
                <a:ext cx="2409125" cy="1545695"/>
              </a:xfrm>
              <a:prstGeom prst="rect">
                <a:avLst/>
              </a:prstGeom>
            </p:spPr>
          </p:pic>
        </p:grpSp>
      </p:grpSp>
      <p:grpSp>
        <p:nvGrpSpPr>
          <p:cNvPr id="3" name="Group 2"/>
          <p:cNvGrpSpPr/>
          <p:nvPr/>
        </p:nvGrpSpPr>
        <p:grpSpPr>
          <a:xfrm>
            <a:off x="4868375" y="4362402"/>
            <a:ext cx="3036979" cy="1943363"/>
            <a:chOff x="6992031" y="4649551"/>
            <a:chExt cx="2982689" cy="1908621"/>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2031" y="4649551"/>
              <a:ext cx="2982689" cy="1908621"/>
            </a:xfrm>
            <a:prstGeom prst="rect">
              <a:avLst/>
            </a:prstGeom>
          </p:spPr>
        </p:pic>
        <p:grpSp>
          <p:nvGrpSpPr>
            <p:cNvPr id="29" name="Group 28"/>
            <p:cNvGrpSpPr/>
            <p:nvPr/>
          </p:nvGrpSpPr>
          <p:grpSpPr>
            <a:xfrm>
              <a:off x="7751974" y="4889468"/>
              <a:ext cx="2008151" cy="1458982"/>
              <a:chOff x="9502037" y="3656281"/>
              <a:chExt cx="2008151" cy="1458982"/>
            </a:xfrm>
          </p:grpSpPr>
          <p:grpSp>
            <p:nvGrpSpPr>
              <p:cNvPr id="53" name="Group 52"/>
              <p:cNvGrpSpPr/>
              <p:nvPr/>
            </p:nvGrpSpPr>
            <p:grpSpPr>
              <a:xfrm>
                <a:off x="10393329" y="4655762"/>
                <a:ext cx="1114137" cy="459501"/>
                <a:chOff x="-2653979" y="3205843"/>
                <a:chExt cx="2208776" cy="1551273"/>
              </a:xfrm>
            </p:grpSpPr>
            <p:sp>
              <p:nvSpPr>
                <p:cNvPr id="75" name="Rectangle 74"/>
                <p:cNvSpPr/>
                <p:nvPr/>
              </p:nvSpPr>
              <p:spPr>
                <a:xfrm>
                  <a:off x="-2653979" y="3205843"/>
                  <a:ext cx="2208776" cy="155127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76" name="Group 75"/>
                <p:cNvGrpSpPr/>
                <p:nvPr/>
              </p:nvGrpSpPr>
              <p:grpSpPr>
                <a:xfrm>
                  <a:off x="-2519788" y="3485769"/>
                  <a:ext cx="1920244" cy="991420"/>
                  <a:chOff x="578918" y="4230914"/>
                  <a:chExt cx="1836673" cy="785213"/>
                </a:xfrm>
              </p:grpSpPr>
              <p:cxnSp>
                <p:nvCxnSpPr>
                  <p:cNvPr id="77" name="Straight Connector 76"/>
                  <p:cNvCxnSpPr/>
                  <p:nvPr/>
                </p:nvCxnSpPr>
                <p:spPr>
                  <a:xfrm>
                    <a:off x="578918" y="4230914"/>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78918" y="442721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78918" y="4623520"/>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78918" y="4819823"/>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78918" y="501612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a:off x="9506831" y="3747556"/>
                <a:ext cx="899804" cy="1356819"/>
                <a:chOff x="-4889270" y="1105572"/>
                <a:chExt cx="2116442" cy="3651543"/>
              </a:xfrm>
            </p:grpSpPr>
            <p:sp>
              <p:nvSpPr>
                <p:cNvPr id="59" name="Rectangle 58"/>
                <p:cNvSpPr/>
                <p:nvPr/>
              </p:nvSpPr>
              <p:spPr>
                <a:xfrm>
                  <a:off x="-4889270" y="1105572"/>
                  <a:ext cx="2116442" cy="365154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60" name="Straight Connector 59"/>
                <p:cNvCxnSpPr/>
                <p:nvPr/>
              </p:nvCxnSpPr>
              <p:spPr>
                <a:xfrm>
                  <a:off x="-4774213" y="1287242"/>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774213" y="1523811"/>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4774213" y="1760380"/>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774213" y="1996949"/>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774213" y="2233518"/>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774213" y="2470087"/>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774213" y="2706656"/>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774213" y="2943225"/>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774213" y="317979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774213" y="3416363"/>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4774213" y="3652932"/>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774213" y="3889501"/>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774213" y="4126070"/>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774213" y="4362639"/>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774213" y="459921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9502037" y="3656281"/>
                <a:ext cx="2008151" cy="127959"/>
                <a:chOff x="6350859" y="637169"/>
                <a:chExt cx="4016458" cy="255928"/>
              </a:xfrm>
            </p:grpSpPr>
            <p:sp>
              <p:nvSpPr>
                <p:cNvPr id="57" name="Rectangle 56"/>
                <p:cNvSpPr/>
                <p:nvPr/>
              </p:nvSpPr>
              <p:spPr>
                <a:xfrm>
                  <a:off x="6356303" y="637361"/>
                  <a:ext cx="4011014" cy="255736"/>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8" name="Rectangle 57"/>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baseline="-25000" dirty="0"/>
                </a:p>
              </p:txBody>
            </p:sp>
          </p:grpSp>
          <p:pic>
            <p:nvPicPr>
              <p:cNvPr id="56" name="Picture 55"/>
              <p:cNvPicPr>
                <a:picLocks noChangeAspect="1"/>
              </p:cNvPicPr>
              <p:nvPr/>
            </p:nvPicPr>
            <p:blipFill>
              <a:blip r:embed="rId6"/>
              <a:stretch>
                <a:fillRect/>
              </a:stretch>
            </p:blipFill>
            <p:spPr>
              <a:xfrm>
                <a:off x="10406636" y="3786753"/>
                <a:ext cx="1100830" cy="904575"/>
              </a:xfrm>
              <a:prstGeom prst="rect">
                <a:avLst/>
              </a:prstGeom>
            </p:spPr>
          </p:pic>
        </p:grpSp>
        <p:grpSp>
          <p:nvGrpSpPr>
            <p:cNvPr id="30" name="Group 29"/>
            <p:cNvGrpSpPr/>
            <p:nvPr/>
          </p:nvGrpSpPr>
          <p:grpSpPr>
            <a:xfrm>
              <a:off x="7025164" y="5272454"/>
              <a:ext cx="630944" cy="1069938"/>
              <a:chOff x="8775227" y="4039267"/>
              <a:chExt cx="630944" cy="1069938"/>
            </a:xfrm>
          </p:grpSpPr>
          <p:grpSp>
            <p:nvGrpSpPr>
              <p:cNvPr id="31" name="Group 30"/>
              <p:cNvGrpSpPr/>
              <p:nvPr/>
            </p:nvGrpSpPr>
            <p:grpSpPr>
              <a:xfrm>
                <a:off x="8795657" y="4120242"/>
                <a:ext cx="219578" cy="984133"/>
                <a:chOff x="-4889270" y="1105572"/>
                <a:chExt cx="2116442" cy="3651543"/>
              </a:xfrm>
            </p:grpSpPr>
            <p:sp>
              <p:nvSpPr>
                <p:cNvPr id="36" name="Rectangle 35"/>
                <p:cNvSpPr/>
                <p:nvPr/>
              </p:nvSpPr>
              <p:spPr>
                <a:xfrm>
                  <a:off x="-4889270" y="1105572"/>
                  <a:ext cx="2116442" cy="365154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38" name="Straight Connector 37"/>
                <p:cNvCxnSpPr/>
                <p:nvPr/>
              </p:nvCxnSpPr>
              <p:spPr>
                <a:xfrm>
                  <a:off x="-4774213" y="1287242"/>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774213" y="1523811"/>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774213" y="1760380"/>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774213" y="1996949"/>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774213" y="2233518"/>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774213" y="2470087"/>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774213" y="2706656"/>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774213" y="2943225"/>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774213" y="317979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774213" y="3416363"/>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774213" y="3652932"/>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774213" y="3889501"/>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774213" y="4126070"/>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774213" y="4362639"/>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774213" y="459921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8775227" y="4039267"/>
                <a:ext cx="630944" cy="80494"/>
                <a:chOff x="6350859" y="637169"/>
                <a:chExt cx="2006064" cy="255928"/>
              </a:xfrm>
            </p:grpSpPr>
            <p:sp>
              <p:nvSpPr>
                <p:cNvPr id="34" name="Rectangle 33"/>
                <p:cNvSpPr/>
                <p:nvPr/>
              </p:nvSpPr>
              <p:spPr>
                <a:xfrm>
                  <a:off x="6372498" y="637363"/>
                  <a:ext cx="1984425"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5" name="Rectangle 34"/>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baseline="-25000" dirty="0"/>
                </a:p>
              </p:txBody>
            </p:sp>
          </p:grpSp>
          <p:pic>
            <p:nvPicPr>
              <p:cNvPr id="33" name="Picture 32"/>
              <p:cNvPicPr>
                <a:picLocks noChangeAspect="1"/>
              </p:cNvPicPr>
              <p:nvPr/>
            </p:nvPicPr>
            <p:blipFill>
              <a:blip r:embed="rId7"/>
              <a:stretch>
                <a:fillRect/>
              </a:stretch>
            </p:blipFill>
            <p:spPr>
              <a:xfrm>
                <a:off x="9015235" y="4124555"/>
                <a:ext cx="388213" cy="984650"/>
              </a:xfrm>
              <a:prstGeom prst="rect">
                <a:avLst/>
              </a:prstGeom>
            </p:spPr>
          </p:pic>
        </p:grpSp>
      </p:grpSp>
      <p:sp>
        <p:nvSpPr>
          <p:cNvPr id="111" name="Chevron 110"/>
          <p:cNvSpPr/>
          <p:nvPr/>
        </p:nvSpPr>
        <p:spPr bwMode="auto">
          <a:xfrm>
            <a:off x="3631395" y="2230176"/>
            <a:ext cx="641602" cy="1189867"/>
          </a:xfrm>
          <a:prstGeom prst="chevron">
            <a:avLst>
              <a:gd name="adj" fmla="val 4246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Chevron 111"/>
          <p:cNvSpPr/>
          <p:nvPr/>
        </p:nvSpPr>
        <p:spPr bwMode="auto">
          <a:xfrm>
            <a:off x="7903477" y="2230176"/>
            <a:ext cx="641602" cy="1189867"/>
          </a:xfrm>
          <a:prstGeom prst="chevron">
            <a:avLst>
              <a:gd name="adj" fmla="val 4246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p:cNvGrpSpPr/>
          <p:nvPr/>
        </p:nvGrpSpPr>
        <p:grpSpPr>
          <a:xfrm>
            <a:off x="8545078" y="3856064"/>
            <a:ext cx="3352594" cy="2262300"/>
            <a:chOff x="8490545" y="4153693"/>
            <a:chExt cx="3361488" cy="2268302"/>
          </a:xfrm>
        </p:grpSpPr>
        <p:pic>
          <p:nvPicPr>
            <p:cNvPr id="113" name="Picture 112"/>
            <p:cNvPicPr>
              <a:picLocks noChangeAspect="1"/>
            </p:cNvPicPr>
            <p:nvPr/>
          </p:nvPicPr>
          <p:blipFill>
            <a:blip r:embed="rId8"/>
            <a:stretch>
              <a:fillRect/>
            </a:stretch>
          </p:blipFill>
          <p:spPr>
            <a:xfrm>
              <a:off x="8490545" y="4153693"/>
              <a:ext cx="3361488" cy="2268302"/>
            </a:xfrm>
            <a:prstGeom prst="rect">
              <a:avLst/>
            </a:prstGeom>
          </p:spPr>
        </p:pic>
        <p:pic>
          <p:nvPicPr>
            <p:cNvPr id="114" name="Picture 113"/>
            <p:cNvPicPr>
              <a:picLocks noChangeAspect="1"/>
            </p:cNvPicPr>
            <p:nvPr/>
          </p:nvPicPr>
          <p:blipFill>
            <a:blip r:embed="rId9"/>
            <a:stretch>
              <a:fillRect/>
            </a:stretch>
          </p:blipFill>
          <p:spPr>
            <a:xfrm>
              <a:off x="8642216" y="4276764"/>
              <a:ext cx="3092583" cy="2036899"/>
            </a:xfrm>
            <a:prstGeom prst="rect">
              <a:avLst/>
            </a:prstGeom>
          </p:spPr>
        </p:pic>
        <p:sp>
          <p:nvSpPr>
            <p:cNvPr id="118" name="Rectangle 117"/>
            <p:cNvSpPr/>
            <p:nvPr/>
          </p:nvSpPr>
          <p:spPr bwMode="auto">
            <a:xfrm>
              <a:off x="10304462" y="4711718"/>
              <a:ext cx="132557" cy="45719"/>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p:cNvGrpSpPr/>
            <p:nvPr/>
          </p:nvGrpSpPr>
          <p:grpSpPr>
            <a:xfrm>
              <a:off x="9878985" y="4721025"/>
              <a:ext cx="131790" cy="136899"/>
              <a:chOff x="8324521" y="1308542"/>
              <a:chExt cx="749150" cy="778192"/>
            </a:xfrm>
          </p:grpSpPr>
          <p:sp>
            <p:nvSpPr>
              <p:cNvPr id="119" name="Rectangle 118"/>
              <p:cNvSpPr/>
              <p:nvPr/>
            </p:nvSpPr>
            <p:spPr bwMode="auto">
              <a:xfrm>
                <a:off x="8324521" y="1308542"/>
                <a:ext cx="749150" cy="778192"/>
              </a:xfrm>
              <a:prstGeom prst="rect">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119"/>
              <p:cNvSpPr/>
              <p:nvPr/>
            </p:nvSpPr>
            <p:spPr bwMode="auto">
              <a:xfrm>
                <a:off x="8492935" y="1479743"/>
                <a:ext cx="412321" cy="435790"/>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2" name="Rectangle 121"/>
            <p:cNvSpPr/>
            <p:nvPr/>
          </p:nvSpPr>
          <p:spPr bwMode="auto">
            <a:xfrm>
              <a:off x="11330781" y="4276764"/>
              <a:ext cx="315913" cy="86593"/>
            </a:xfrm>
            <a:prstGeom prst="rect">
              <a:avLst/>
            </a:prstGeom>
            <a:solidFill>
              <a:srgbClr val="2024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5" name="Group 154"/>
          <p:cNvGrpSpPr/>
          <p:nvPr/>
        </p:nvGrpSpPr>
        <p:grpSpPr>
          <a:xfrm>
            <a:off x="312473" y="3871239"/>
            <a:ext cx="3362433" cy="2296386"/>
            <a:chOff x="331948" y="4284081"/>
            <a:chExt cx="3293308" cy="2249176"/>
          </a:xfrm>
        </p:grpSpPr>
        <p:pic>
          <p:nvPicPr>
            <p:cNvPr id="137" name="Picture 136">
              <a:hlinkClick r:id="rId10"/>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1948" y="4284081"/>
              <a:ext cx="3293308" cy="2249176"/>
            </a:xfrm>
            <a:prstGeom prst="rect">
              <a:avLst/>
            </a:prstGeom>
          </p:spPr>
        </p:pic>
        <p:pic>
          <p:nvPicPr>
            <p:cNvPr id="141" name="Picture 140"/>
            <p:cNvPicPr>
              <a:picLocks noChangeAspect="1"/>
            </p:cNvPicPr>
            <p:nvPr/>
          </p:nvPicPr>
          <p:blipFill>
            <a:blip r:embed="rId12"/>
            <a:stretch>
              <a:fillRect/>
            </a:stretch>
          </p:blipFill>
          <p:spPr>
            <a:xfrm>
              <a:off x="414337" y="4360069"/>
              <a:ext cx="3127639" cy="1768232"/>
            </a:xfrm>
            <a:prstGeom prst="rect">
              <a:avLst/>
            </a:prstGeom>
          </p:spPr>
        </p:pic>
        <p:sp>
          <p:nvSpPr>
            <p:cNvPr id="129" name="Rectangle 128"/>
            <p:cNvSpPr/>
            <p:nvPr/>
          </p:nvSpPr>
          <p:spPr>
            <a:xfrm>
              <a:off x="511969" y="4669326"/>
              <a:ext cx="2331244" cy="1365757"/>
            </a:xfrm>
            <a:prstGeom prst="rect">
              <a:avLst/>
            </a:prstGeom>
            <a:solidFill>
              <a:schemeClr val="bg1"/>
            </a:solidFill>
            <a:ln w="6350">
              <a:solidFill>
                <a:srgbClr val="1E1E1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130" name="Picture 129"/>
            <p:cNvPicPr>
              <a:picLocks noChangeAspect="1"/>
            </p:cNvPicPr>
            <p:nvPr/>
          </p:nvPicPr>
          <p:blipFill>
            <a:blip r:embed="rId13">
              <a:clrChange>
                <a:clrFrom>
                  <a:srgbClr val="FFFFFF"/>
                </a:clrFrom>
                <a:clrTo>
                  <a:srgbClr val="FFFFFF">
                    <a:alpha val="0"/>
                  </a:srgbClr>
                </a:clrTo>
              </a:clrChange>
            </a:blip>
            <a:stretch>
              <a:fillRect/>
            </a:stretch>
          </p:blipFill>
          <p:spPr>
            <a:xfrm>
              <a:off x="1110806" y="4764734"/>
              <a:ext cx="784093" cy="553478"/>
            </a:xfrm>
            <a:prstGeom prst="rect">
              <a:avLst/>
            </a:prstGeom>
          </p:spPr>
        </p:pic>
        <p:pic>
          <p:nvPicPr>
            <p:cNvPr id="131" name="Picture 130"/>
            <p:cNvPicPr>
              <a:picLocks noChangeAspect="1"/>
            </p:cNvPicPr>
            <p:nvPr/>
          </p:nvPicPr>
          <p:blipFill>
            <a:blip r:embed="rId14"/>
            <a:stretch>
              <a:fillRect/>
            </a:stretch>
          </p:blipFill>
          <p:spPr>
            <a:xfrm>
              <a:off x="581964" y="5311915"/>
              <a:ext cx="753340" cy="667865"/>
            </a:xfrm>
            <a:prstGeom prst="rect">
              <a:avLst/>
            </a:prstGeom>
          </p:spPr>
        </p:pic>
        <p:pic>
          <p:nvPicPr>
            <p:cNvPr id="133" name="Picture 13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64868" y="5482147"/>
              <a:ext cx="640439" cy="499313"/>
            </a:xfrm>
            <a:prstGeom prst="rect">
              <a:avLst/>
            </a:prstGeom>
          </p:spPr>
        </p:pic>
        <p:pic>
          <p:nvPicPr>
            <p:cNvPr id="134" name="Picture 133"/>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1911567" y="4784841"/>
              <a:ext cx="780798" cy="598657"/>
            </a:xfrm>
            <a:prstGeom prst="rect">
              <a:avLst/>
            </a:prstGeom>
          </p:spPr>
        </p:pic>
        <p:grpSp>
          <p:nvGrpSpPr>
            <p:cNvPr id="142" name="Group 141"/>
            <p:cNvGrpSpPr/>
            <p:nvPr/>
          </p:nvGrpSpPr>
          <p:grpSpPr>
            <a:xfrm>
              <a:off x="1428700" y="5526116"/>
              <a:ext cx="738876" cy="418445"/>
              <a:chOff x="1499033" y="5623881"/>
              <a:chExt cx="589798" cy="334018"/>
            </a:xfrm>
          </p:grpSpPr>
          <p:pic>
            <p:nvPicPr>
              <p:cNvPr id="132" name="Picture 131"/>
              <p:cNvPicPr>
                <a:picLocks noChangeAspect="1"/>
              </p:cNvPicPr>
              <p:nvPr/>
            </p:nvPicPr>
            <p:blipFill>
              <a:blip r:embed="rId17">
                <a:clrChange>
                  <a:clrFrom>
                    <a:srgbClr val="FFFFFF"/>
                  </a:clrFrom>
                  <a:clrTo>
                    <a:srgbClr val="FFFFFF">
                      <a:alpha val="0"/>
                    </a:srgbClr>
                  </a:clrTo>
                </a:clrChange>
              </a:blip>
              <a:stretch>
                <a:fillRect/>
              </a:stretch>
            </p:blipFill>
            <p:spPr>
              <a:xfrm>
                <a:off x="1499033" y="5623881"/>
                <a:ext cx="589798" cy="334018"/>
              </a:xfrm>
              <a:prstGeom prst="rect">
                <a:avLst/>
              </a:prstGeom>
            </p:spPr>
          </p:pic>
          <p:pic>
            <p:nvPicPr>
              <p:cNvPr id="135" name="Picture 134"/>
              <p:cNvPicPr>
                <a:picLocks noChangeAspect="1"/>
              </p:cNvPicPr>
              <p:nvPr/>
            </p:nvPicPr>
            <p:blipFill rotWithShape="1">
              <a:blip r:embed="rId17">
                <a:clrChange>
                  <a:clrFrom>
                    <a:srgbClr val="FFFFFF"/>
                  </a:clrFrom>
                  <a:clrTo>
                    <a:srgbClr val="FFFFFF">
                      <a:alpha val="0"/>
                    </a:srgbClr>
                  </a:clrTo>
                </a:clrChange>
              </a:blip>
              <a:srcRect l="5179" r="2998" b="7153"/>
              <a:stretch/>
            </p:blipFill>
            <p:spPr>
              <a:xfrm>
                <a:off x="1529584" y="5623881"/>
                <a:ext cx="541570" cy="310126"/>
              </a:xfrm>
              <a:prstGeom prst="rect">
                <a:avLst/>
              </a:prstGeom>
            </p:spPr>
          </p:pic>
        </p:grpSp>
        <p:cxnSp>
          <p:nvCxnSpPr>
            <p:cNvPr id="143" name="Straight Connector 142"/>
            <p:cNvCxnSpPr/>
            <p:nvPr/>
          </p:nvCxnSpPr>
          <p:spPr>
            <a:xfrm>
              <a:off x="581964" y="4757126"/>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581964" y="4799747"/>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581964" y="4842368"/>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581964" y="4884989"/>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581964" y="4927610"/>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581964" y="4970231"/>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581964" y="5012852"/>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581964" y="5055473"/>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581964" y="5098094"/>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581964" y="5140717"/>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5975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0" y="2435284"/>
            <a:ext cx="6632822" cy="4422716"/>
          </a:xfrm>
          <a:prstGeom prst="rect">
            <a:avLst/>
          </a:prstGeom>
        </p:spPr>
      </p:pic>
      <p:sp>
        <p:nvSpPr>
          <p:cNvPr id="5" name="Title 4"/>
          <p:cNvSpPr>
            <a:spLocks noGrp="1"/>
          </p:cNvSpPr>
          <p:nvPr>
            <p:ph type="title"/>
          </p:nvPr>
        </p:nvSpPr>
        <p:spPr>
          <a:xfrm>
            <a:off x="0" y="-24276"/>
            <a:ext cx="12192000" cy="2618152"/>
          </a:xfrm>
          <a:solidFill>
            <a:srgbClr val="282828"/>
          </a:solidFill>
        </p:spPr>
        <p:txBody>
          <a:bodyPr>
            <a:normAutofit/>
          </a:bodyPr>
          <a:lstStyle/>
          <a:p>
            <a:r>
              <a:rPr lang="en-US" dirty="0">
                <a:latin typeface="Segoe UI Black" panose="020B0A02040204020203" pitchFamily="34" charset="0"/>
              </a:rPr>
              <a:t>Create</a:t>
            </a:r>
            <a:r>
              <a:rPr lang="en-US" dirty="0">
                <a:solidFill>
                  <a:prstClr val="white"/>
                </a:solidFill>
                <a:latin typeface="Segoe UI" panose="020B0502040204020203" pitchFamily="34" charset="0"/>
                <a:cs typeface="Segoe UI" panose="020B0502040204020203" pitchFamily="34" charset="0"/>
              </a:rPr>
              <a:t> </a:t>
            </a:r>
            <a:r>
              <a:rPr lang="en-US" dirty="0">
                <a:latin typeface="Segoe UI Light" panose="020B0502040204020203" pitchFamily="34" charset="0"/>
                <a:cs typeface="Segoe UI Light" panose="020B0502040204020203" pitchFamily="34" charset="0"/>
              </a:rPr>
              <a:t>compelling interactive </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reports that are always up to date</a:t>
            </a:r>
            <a:endParaRPr lang="en-US" dirty="0"/>
          </a:p>
        </p:txBody>
      </p:sp>
      <p:sp>
        <p:nvSpPr>
          <p:cNvPr id="3" name="Content Placeholder 2"/>
          <p:cNvSpPr>
            <a:spLocks noGrp="1"/>
          </p:cNvSpPr>
          <p:nvPr>
            <p:ph idx="4294967295"/>
          </p:nvPr>
        </p:nvSpPr>
        <p:spPr>
          <a:xfrm>
            <a:off x="7090830" y="2960688"/>
            <a:ext cx="4706937" cy="3554412"/>
          </a:xfrm>
        </p:spPr>
        <p:txBody>
          <a:bodyPr>
            <a:noAutofit/>
          </a:bodyPr>
          <a:lstStyle/>
          <a:p>
            <a:pPr marL="274320" indent="-274320">
              <a:lnSpc>
                <a:spcPct val="100000"/>
              </a:lnSpc>
              <a:spcBef>
                <a:spcPts val="1800"/>
              </a:spcBef>
              <a:buClr>
                <a:srgbClr val="EDC30D"/>
              </a:buClr>
            </a:pPr>
            <a:r>
              <a:rPr lang="en-US" sz="2000" dirty="0">
                <a:solidFill>
                  <a:srgbClr val="282828"/>
                </a:solidFill>
                <a:latin typeface="Segoe UI" panose="020B0502040204020203" pitchFamily="34" charset="0"/>
                <a:cs typeface="Segoe UI" panose="020B0502040204020203" pitchFamily="34" charset="0"/>
              </a:rPr>
              <a:t>Author interactive reports without </a:t>
            </a:r>
            <a:br>
              <a:rPr lang="en-US" sz="2000" dirty="0">
                <a:solidFill>
                  <a:srgbClr val="282828"/>
                </a:solidFill>
                <a:latin typeface="Segoe UI" panose="020B0502040204020203" pitchFamily="34" charset="0"/>
                <a:cs typeface="Segoe UI" panose="020B0502040204020203" pitchFamily="34" charset="0"/>
              </a:rPr>
            </a:br>
            <a:r>
              <a:rPr lang="en-US" sz="2000" dirty="0">
                <a:solidFill>
                  <a:srgbClr val="282828"/>
                </a:solidFill>
                <a:latin typeface="Segoe UI" panose="020B0502040204020203" pitchFamily="34" charset="0"/>
                <a:cs typeface="Segoe UI" panose="020B0502040204020203" pitchFamily="34" charset="0"/>
              </a:rPr>
              <a:t>writing any code</a:t>
            </a:r>
          </a:p>
          <a:p>
            <a:pPr marL="274320" indent="-274320">
              <a:lnSpc>
                <a:spcPct val="100000"/>
              </a:lnSpc>
              <a:spcBef>
                <a:spcPts val="1800"/>
              </a:spcBef>
              <a:buClr>
                <a:srgbClr val="EDC30D"/>
              </a:buClr>
            </a:pPr>
            <a:r>
              <a:rPr lang="en-US" sz="2000" dirty="0">
                <a:solidFill>
                  <a:srgbClr val="282828"/>
                </a:solidFill>
                <a:latin typeface="Segoe UI" panose="020B0502040204020203" pitchFamily="34" charset="0"/>
                <a:cs typeface="Segoe UI" panose="020B0502040204020203" pitchFamily="34" charset="0"/>
              </a:rPr>
              <a:t>Choose modern visualizations</a:t>
            </a:r>
            <a:br>
              <a:rPr lang="en-US" sz="2000" dirty="0">
                <a:solidFill>
                  <a:srgbClr val="282828"/>
                </a:solidFill>
                <a:latin typeface="Segoe UI" panose="020B0502040204020203" pitchFamily="34" charset="0"/>
                <a:cs typeface="Segoe UI" panose="020B0502040204020203" pitchFamily="34" charset="0"/>
              </a:rPr>
            </a:br>
            <a:r>
              <a:rPr lang="en-US" sz="2000" dirty="0">
                <a:solidFill>
                  <a:srgbClr val="282828"/>
                </a:solidFill>
                <a:latin typeface="Segoe UI" panose="020B0502040204020203" pitchFamily="34" charset="0"/>
                <a:cs typeface="Segoe UI" panose="020B0502040204020203" pitchFamily="34" charset="0"/>
              </a:rPr>
              <a:t>out-of-the-box or customize</a:t>
            </a:r>
            <a:br>
              <a:rPr lang="en-US" sz="2000" dirty="0">
                <a:solidFill>
                  <a:srgbClr val="282828"/>
                </a:solidFill>
                <a:latin typeface="Segoe UI" panose="020B0502040204020203" pitchFamily="34" charset="0"/>
                <a:cs typeface="Segoe UI" panose="020B0502040204020203" pitchFamily="34" charset="0"/>
              </a:rPr>
            </a:br>
            <a:r>
              <a:rPr lang="en-US" sz="2000" dirty="0">
                <a:solidFill>
                  <a:srgbClr val="282828"/>
                </a:solidFill>
                <a:latin typeface="Segoe UI" panose="020B0502040204020203" pitchFamily="34" charset="0"/>
                <a:cs typeface="Segoe UI" panose="020B0502040204020203" pitchFamily="34" charset="0"/>
              </a:rPr>
              <a:t>without building them from scratch</a:t>
            </a:r>
          </a:p>
          <a:p>
            <a:pPr marL="274320" indent="-274320">
              <a:lnSpc>
                <a:spcPct val="100000"/>
              </a:lnSpc>
              <a:spcBef>
                <a:spcPts val="1800"/>
              </a:spcBef>
              <a:buClr>
                <a:srgbClr val="EDC30D"/>
              </a:buClr>
            </a:pPr>
            <a:r>
              <a:rPr lang="en-US" sz="2000" dirty="0">
                <a:solidFill>
                  <a:srgbClr val="282828"/>
                </a:solidFill>
                <a:latin typeface="Segoe UI" panose="020B0502040204020203" pitchFamily="34" charset="0"/>
                <a:cs typeface="Segoe UI" panose="020B0502040204020203" pitchFamily="34" charset="0"/>
              </a:rPr>
              <a:t>Visualize any data from a variety </a:t>
            </a:r>
            <a:br>
              <a:rPr lang="en-US" sz="2000" dirty="0">
                <a:solidFill>
                  <a:srgbClr val="282828"/>
                </a:solidFill>
                <a:latin typeface="Segoe UI" panose="020B0502040204020203" pitchFamily="34" charset="0"/>
                <a:cs typeface="Segoe UI" panose="020B0502040204020203" pitchFamily="34" charset="0"/>
              </a:rPr>
            </a:br>
            <a:r>
              <a:rPr lang="en-US" sz="2000" dirty="0">
                <a:solidFill>
                  <a:srgbClr val="282828"/>
                </a:solidFill>
                <a:latin typeface="Segoe UI" panose="020B0502040204020203" pitchFamily="34" charset="0"/>
                <a:cs typeface="Segoe UI" panose="020B0502040204020203" pitchFamily="34" charset="0"/>
              </a:rPr>
              <a:t>of cloud sources </a:t>
            </a:r>
          </a:p>
          <a:p>
            <a:pPr marL="274320" indent="-274320">
              <a:lnSpc>
                <a:spcPct val="100000"/>
              </a:lnSpc>
              <a:spcBef>
                <a:spcPts val="1800"/>
              </a:spcBef>
              <a:buClr>
                <a:srgbClr val="EDC30D"/>
              </a:buClr>
            </a:pPr>
            <a:r>
              <a:rPr lang="en-US" sz="2000" dirty="0">
                <a:solidFill>
                  <a:srgbClr val="282828"/>
                </a:solidFill>
                <a:latin typeface="Segoe UI" panose="020B0502040204020203" pitchFamily="34" charset="0"/>
                <a:cs typeface="Segoe UI" panose="020B0502040204020203" pitchFamily="34" charset="0"/>
              </a:rPr>
              <a:t>Keep your data always-up-to-date </a:t>
            </a:r>
            <a:br>
              <a:rPr lang="en-US" sz="2000" dirty="0">
                <a:solidFill>
                  <a:srgbClr val="282828"/>
                </a:solidFill>
                <a:latin typeface="Segoe UI" panose="020B0502040204020203" pitchFamily="34" charset="0"/>
                <a:cs typeface="Segoe UI" panose="020B0502040204020203" pitchFamily="34" charset="0"/>
              </a:rPr>
            </a:br>
            <a:r>
              <a:rPr lang="en-US" sz="2000" dirty="0">
                <a:solidFill>
                  <a:srgbClr val="282828"/>
                </a:solidFill>
                <a:latin typeface="Segoe UI" panose="020B0502040204020203" pitchFamily="34" charset="0"/>
                <a:cs typeface="Segoe UI" panose="020B0502040204020203" pitchFamily="34" charset="0"/>
              </a:rPr>
              <a:t>with </a:t>
            </a:r>
            <a:r>
              <a:rPr lang="en-US" sz="2000" dirty="0" err="1">
                <a:solidFill>
                  <a:srgbClr val="282828"/>
                </a:solidFill>
                <a:latin typeface="Segoe UI" panose="020B0502040204020203" pitchFamily="34" charset="0"/>
                <a:cs typeface="Segoe UI" panose="020B0502040204020203" pitchFamily="34" charset="0"/>
              </a:rPr>
              <a:t>DirectQuery</a:t>
            </a:r>
            <a:endParaRPr lang="en-US" sz="2000" dirty="0">
              <a:solidFill>
                <a:srgbClr val="282828"/>
              </a:solidFill>
              <a:latin typeface="Segoe UI" panose="020B0502040204020203" pitchFamily="34" charset="0"/>
              <a:cs typeface="Segoe UI" panose="020B0502040204020203" pitchFamily="34" charset="0"/>
            </a:endParaRPr>
          </a:p>
        </p:txBody>
      </p:sp>
      <p:grpSp>
        <p:nvGrpSpPr>
          <p:cNvPr id="7" name="Group 6"/>
          <p:cNvGrpSpPr/>
          <p:nvPr/>
        </p:nvGrpSpPr>
        <p:grpSpPr>
          <a:xfrm>
            <a:off x="10755232" y="1347703"/>
            <a:ext cx="841684" cy="938838"/>
            <a:chOff x="2716917" y="609704"/>
            <a:chExt cx="4132020" cy="4608976"/>
          </a:xfrm>
        </p:grpSpPr>
        <p:sp>
          <p:nvSpPr>
            <p:cNvPr id="8" name="Freeform 7"/>
            <p:cNvSpPr/>
            <p:nvPr/>
          </p:nvSpPr>
          <p:spPr>
            <a:xfrm>
              <a:off x="5794396" y="2321963"/>
              <a:ext cx="398342" cy="399801"/>
            </a:xfrm>
            <a:custGeom>
              <a:avLst/>
              <a:gdLst>
                <a:gd name="connsiteX0" fmla="*/ 373332 w 558289"/>
                <a:gd name="connsiteY0" fmla="*/ 0 h 526102"/>
                <a:gd name="connsiteX1" fmla="*/ 457949 w 558289"/>
                <a:gd name="connsiteY1" fmla="*/ 69815 h 526102"/>
                <a:gd name="connsiteX2" fmla="*/ 530171 w 558289"/>
                <a:gd name="connsiteY2" fmla="*/ 149280 h 526102"/>
                <a:gd name="connsiteX3" fmla="*/ 558289 w 558289"/>
                <a:gd name="connsiteY3" fmla="*/ 186881 h 526102"/>
                <a:gd name="connsiteX4" fmla="*/ 290606 w 558289"/>
                <a:gd name="connsiteY4" fmla="*/ 399801 h 526102"/>
                <a:gd name="connsiteX5" fmla="*/ 304461 w 558289"/>
                <a:gd name="connsiteY5" fmla="*/ 416594 h 526102"/>
                <a:gd name="connsiteX6" fmla="*/ 361025 w 558289"/>
                <a:gd name="connsiteY6" fmla="*/ 515005 h 526102"/>
                <a:gd name="connsiteX7" fmla="*/ 365398 w 558289"/>
                <a:gd name="connsiteY7" fmla="*/ 526102 h 526102"/>
                <a:gd name="connsiteX8" fmla="*/ 361859 w 558289"/>
                <a:gd name="connsiteY8" fmla="*/ 526102 h 526102"/>
                <a:gd name="connsiteX9" fmla="*/ 305833 w 558289"/>
                <a:gd name="connsiteY9" fmla="*/ 422882 h 526102"/>
                <a:gd name="connsiteX10" fmla="*/ 94146 w 558289"/>
                <a:gd name="connsiteY10" fmla="*/ 211194 h 526102"/>
                <a:gd name="connsiteX11" fmla="*/ 0 w 558289"/>
                <a:gd name="connsiteY11" fmla="*/ 160094 h 526102"/>
                <a:gd name="connsiteX12" fmla="*/ 0 w 558289"/>
                <a:gd name="connsiteY12" fmla="*/ 151843 h 526102"/>
                <a:gd name="connsiteX13" fmla="*/ 7076 w 558289"/>
                <a:gd name="connsiteY13" fmla="*/ 154630 h 526102"/>
                <a:gd name="connsiteX14" fmla="*/ 105486 w 558289"/>
                <a:gd name="connsiteY14" fmla="*/ 211194 h 526102"/>
                <a:gd name="connsiteX15" fmla="*/ 159947 w 558289"/>
                <a:gd name="connsiteY15" fmla="*/ 256129 h 526102"/>
                <a:gd name="connsiteX0" fmla="*/ 373332 w 558289"/>
                <a:gd name="connsiteY0" fmla="*/ 0 h 526102"/>
                <a:gd name="connsiteX1" fmla="*/ 457949 w 558289"/>
                <a:gd name="connsiteY1" fmla="*/ 69815 h 526102"/>
                <a:gd name="connsiteX2" fmla="*/ 530171 w 558289"/>
                <a:gd name="connsiteY2" fmla="*/ 149280 h 526102"/>
                <a:gd name="connsiteX3" fmla="*/ 558289 w 558289"/>
                <a:gd name="connsiteY3" fmla="*/ 186881 h 526102"/>
                <a:gd name="connsiteX4" fmla="*/ 290606 w 558289"/>
                <a:gd name="connsiteY4" fmla="*/ 399801 h 526102"/>
                <a:gd name="connsiteX5" fmla="*/ 304461 w 558289"/>
                <a:gd name="connsiteY5" fmla="*/ 416594 h 526102"/>
                <a:gd name="connsiteX6" fmla="*/ 361025 w 558289"/>
                <a:gd name="connsiteY6" fmla="*/ 515005 h 526102"/>
                <a:gd name="connsiteX7" fmla="*/ 365398 w 558289"/>
                <a:gd name="connsiteY7" fmla="*/ 526102 h 526102"/>
                <a:gd name="connsiteX8" fmla="*/ 361859 w 558289"/>
                <a:gd name="connsiteY8" fmla="*/ 526102 h 526102"/>
                <a:gd name="connsiteX9" fmla="*/ 305833 w 558289"/>
                <a:gd name="connsiteY9" fmla="*/ 422882 h 526102"/>
                <a:gd name="connsiteX10" fmla="*/ 94146 w 558289"/>
                <a:gd name="connsiteY10" fmla="*/ 211194 h 526102"/>
                <a:gd name="connsiteX11" fmla="*/ 0 w 558289"/>
                <a:gd name="connsiteY11" fmla="*/ 160094 h 526102"/>
                <a:gd name="connsiteX12" fmla="*/ 0 w 558289"/>
                <a:gd name="connsiteY12" fmla="*/ 151843 h 526102"/>
                <a:gd name="connsiteX13" fmla="*/ 105486 w 558289"/>
                <a:gd name="connsiteY13" fmla="*/ 211194 h 526102"/>
                <a:gd name="connsiteX14" fmla="*/ 159947 w 558289"/>
                <a:gd name="connsiteY14" fmla="*/ 256129 h 526102"/>
                <a:gd name="connsiteX15" fmla="*/ 373332 w 558289"/>
                <a:gd name="connsiteY15" fmla="*/ 0 h 526102"/>
                <a:gd name="connsiteX0" fmla="*/ 373332 w 558289"/>
                <a:gd name="connsiteY0" fmla="*/ 0 h 526102"/>
                <a:gd name="connsiteX1" fmla="*/ 457949 w 558289"/>
                <a:gd name="connsiteY1" fmla="*/ 69815 h 526102"/>
                <a:gd name="connsiteX2" fmla="*/ 530171 w 558289"/>
                <a:gd name="connsiteY2" fmla="*/ 149280 h 526102"/>
                <a:gd name="connsiteX3" fmla="*/ 558289 w 558289"/>
                <a:gd name="connsiteY3" fmla="*/ 186881 h 526102"/>
                <a:gd name="connsiteX4" fmla="*/ 290606 w 558289"/>
                <a:gd name="connsiteY4" fmla="*/ 399801 h 526102"/>
                <a:gd name="connsiteX5" fmla="*/ 304461 w 558289"/>
                <a:gd name="connsiteY5" fmla="*/ 416594 h 526102"/>
                <a:gd name="connsiteX6" fmla="*/ 361025 w 558289"/>
                <a:gd name="connsiteY6" fmla="*/ 515005 h 526102"/>
                <a:gd name="connsiteX7" fmla="*/ 365398 w 558289"/>
                <a:gd name="connsiteY7" fmla="*/ 526102 h 526102"/>
                <a:gd name="connsiteX8" fmla="*/ 361859 w 558289"/>
                <a:gd name="connsiteY8" fmla="*/ 526102 h 526102"/>
                <a:gd name="connsiteX9" fmla="*/ 305833 w 558289"/>
                <a:gd name="connsiteY9" fmla="*/ 422882 h 526102"/>
                <a:gd name="connsiteX10" fmla="*/ 94146 w 558289"/>
                <a:gd name="connsiteY10" fmla="*/ 211194 h 526102"/>
                <a:gd name="connsiteX11" fmla="*/ 0 w 558289"/>
                <a:gd name="connsiteY11" fmla="*/ 160094 h 526102"/>
                <a:gd name="connsiteX12" fmla="*/ 105486 w 558289"/>
                <a:gd name="connsiteY12" fmla="*/ 211194 h 526102"/>
                <a:gd name="connsiteX13" fmla="*/ 159947 w 558289"/>
                <a:gd name="connsiteY13" fmla="*/ 256129 h 526102"/>
                <a:gd name="connsiteX14" fmla="*/ 373332 w 558289"/>
                <a:gd name="connsiteY14" fmla="*/ 0 h 526102"/>
                <a:gd name="connsiteX0" fmla="*/ 279186 w 464143"/>
                <a:gd name="connsiteY0" fmla="*/ 0 h 526102"/>
                <a:gd name="connsiteX1" fmla="*/ 363803 w 464143"/>
                <a:gd name="connsiteY1" fmla="*/ 69815 h 526102"/>
                <a:gd name="connsiteX2" fmla="*/ 436025 w 464143"/>
                <a:gd name="connsiteY2" fmla="*/ 149280 h 526102"/>
                <a:gd name="connsiteX3" fmla="*/ 464143 w 464143"/>
                <a:gd name="connsiteY3" fmla="*/ 186881 h 526102"/>
                <a:gd name="connsiteX4" fmla="*/ 196460 w 464143"/>
                <a:gd name="connsiteY4" fmla="*/ 399801 h 526102"/>
                <a:gd name="connsiteX5" fmla="*/ 210315 w 464143"/>
                <a:gd name="connsiteY5" fmla="*/ 416594 h 526102"/>
                <a:gd name="connsiteX6" fmla="*/ 266879 w 464143"/>
                <a:gd name="connsiteY6" fmla="*/ 515005 h 526102"/>
                <a:gd name="connsiteX7" fmla="*/ 271252 w 464143"/>
                <a:gd name="connsiteY7" fmla="*/ 526102 h 526102"/>
                <a:gd name="connsiteX8" fmla="*/ 267713 w 464143"/>
                <a:gd name="connsiteY8" fmla="*/ 526102 h 526102"/>
                <a:gd name="connsiteX9" fmla="*/ 211687 w 464143"/>
                <a:gd name="connsiteY9" fmla="*/ 422882 h 526102"/>
                <a:gd name="connsiteX10" fmla="*/ 0 w 464143"/>
                <a:gd name="connsiteY10" fmla="*/ 211194 h 526102"/>
                <a:gd name="connsiteX11" fmla="*/ 11340 w 464143"/>
                <a:gd name="connsiteY11" fmla="*/ 211194 h 526102"/>
                <a:gd name="connsiteX12" fmla="*/ 65801 w 464143"/>
                <a:gd name="connsiteY12" fmla="*/ 256129 h 526102"/>
                <a:gd name="connsiteX13" fmla="*/ 279186 w 464143"/>
                <a:gd name="connsiteY13" fmla="*/ 0 h 526102"/>
                <a:gd name="connsiteX0" fmla="*/ 279186 w 464143"/>
                <a:gd name="connsiteY0" fmla="*/ 0 h 526102"/>
                <a:gd name="connsiteX1" fmla="*/ 363803 w 464143"/>
                <a:gd name="connsiteY1" fmla="*/ 69815 h 526102"/>
                <a:gd name="connsiteX2" fmla="*/ 436025 w 464143"/>
                <a:gd name="connsiteY2" fmla="*/ 149280 h 526102"/>
                <a:gd name="connsiteX3" fmla="*/ 464143 w 464143"/>
                <a:gd name="connsiteY3" fmla="*/ 186881 h 526102"/>
                <a:gd name="connsiteX4" fmla="*/ 196460 w 464143"/>
                <a:gd name="connsiteY4" fmla="*/ 399801 h 526102"/>
                <a:gd name="connsiteX5" fmla="*/ 210315 w 464143"/>
                <a:gd name="connsiteY5" fmla="*/ 416594 h 526102"/>
                <a:gd name="connsiteX6" fmla="*/ 266879 w 464143"/>
                <a:gd name="connsiteY6" fmla="*/ 515005 h 526102"/>
                <a:gd name="connsiteX7" fmla="*/ 271252 w 464143"/>
                <a:gd name="connsiteY7" fmla="*/ 526102 h 526102"/>
                <a:gd name="connsiteX8" fmla="*/ 267713 w 464143"/>
                <a:gd name="connsiteY8" fmla="*/ 526102 h 526102"/>
                <a:gd name="connsiteX9" fmla="*/ 211687 w 464143"/>
                <a:gd name="connsiteY9" fmla="*/ 422882 h 526102"/>
                <a:gd name="connsiteX10" fmla="*/ 0 w 464143"/>
                <a:gd name="connsiteY10" fmla="*/ 211194 h 526102"/>
                <a:gd name="connsiteX11" fmla="*/ 65801 w 464143"/>
                <a:gd name="connsiteY11" fmla="*/ 256129 h 526102"/>
                <a:gd name="connsiteX12" fmla="*/ 279186 w 464143"/>
                <a:gd name="connsiteY12" fmla="*/ 0 h 526102"/>
                <a:gd name="connsiteX0" fmla="*/ 214107 w 399064"/>
                <a:gd name="connsiteY0" fmla="*/ 0 h 526102"/>
                <a:gd name="connsiteX1" fmla="*/ 298724 w 399064"/>
                <a:gd name="connsiteY1" fmla="*/ 69815 h 526102"/>
                <a:gd name="connsiteX2" fmla="*/ 370946 w 399064"/>
                <a:gd name="connsiteY2" fmla="*/ 149280 h 526102"/>
                <a:gd name="connsiteX3" fmla="*/ 399064 w 399064"/>
                <a:gd name="connsiteY3" fmla="*/ 186881 h 526102"/>
                <a:gd name="connsiteX4" fmla="*/ 131381 w 399064"/>
                <a:gd name="connsiteY4" fmla="*/ 399801 h 526102"/>
                <a:gd name="connsiteX5" fmla="*/ 145236 w 399064"/>
                <a:gd name="connsiteY5" fmla="*/ 416594 h 526102"/>
                <a:gd name="connsiteX6" fmla="*/ 201800 w 399064"/>
                <a:gd name="connsiteY6" fmla="*/ 515005 h 526102"/>
                <a:gd name="connsiteX7" fmla="*/ 206173 w 399064"/>
                <a:gd name="connsiteY7" fmla="*/ 526102 h 526102"/>
                <a:gd name="connsiteX8" fmla="*/ 202634 w 399064"/>
                <a:gd name="connsiteY8" fmla="*/ 526102 h 526102"/>
                <a:gd name="connsiteX9" fmla="*/ 146608 w 399064"/>
                <a:gd name="connsiteY9" fmla="*/ 422882 h 526102"/>
                <a:gd name="connsiteX10" fmla="*/ 722 w 399064"/>
                <a:gd name="connsiteY10" fmla="*/ 256129 h 526102"/>
                <a:gd name="connsiteX11" fmla="*/ 214107 w 399064"/>
                <a:gd name="connsiteY11" fmla="*/ 0 h 526102"/>
                <a:gd name="connsiteX0" fmla="*/ 214107 w 399064"/>
                <a:gd name="connsiteY0" fmla="*/ 0 h 526102"/>
                <a:gd name="connsiteX1" fmla="*/ 298724 w 399064"/>
                <a:gd name="connsiteY1" fmla="*/ 69815 h 526102"/>
                <a:gd name="connsiteX2" fmla="*/ 370946 w 399064"/>
                <a:gd name="connsiteY2" fmla="*/ 149280 h 526102"/>
                <a:gd name="connsiteX3" fmla="*/ 399064 w 399064"/>
                <a:gd name="connsiteY3" fmla="*/ 186881 h 526102"/>
                <a:gd name="connsiteX4" fmla="*/ 131381 w 399064"/>
                <a:gd name="connsiteY4" fmla="*/ 399801 h 526102"/>
                <a:gd name="connsiteX5" fmla="*/ 145236 w 399064"/>
                <a:gd name="connsiteY5" fmla="*/ 416594 h 526102"/>
                <a:gd name="connsiteX6" fmla="*/ 201800 w 399064"/>
                <a:gd name="connsiteY6" fmla="*/ 515005 h 526102"/>
                <a:gd name="connsiteX7" fmla="*/ 206173 w 399064"/>
                <a:gd name="connsiteY7" fmla="*/ 526102 h 526102"/>
                <a:gd name="connsiteX8" fmla="*/ 146608 w 399064"/>
                <a:gd name="connsiteY8" fmla="*/ 422882 h 526102"/>
                <a:gd name="connsiteX9" fmla="*/ 722 w 399064"/>
                <a:gd name="connsiteY9" fmla="*/ 256129 h 526102"/>
                <a:gd name="connsiteX10" fmla="*/ 214107 w 399064"/>
                <a:gd name="connsiteY10" fmla="*/ 0 h 526102"/>
                <a:gd name="connsiteX0" fmla="*/ 214107 w 399064"/>
                <a:gd name="connsiteY0" fmla="*/ 0 h 515005"/>
                <a:gd name="connsiteX1" fmla="*/ 298724 w 399064"/>
                <a:gd name="connsiteY1" fmla="*/ 69815 h 515005"/>
                <a:gd name="connsiteX2" fmla="*/ 370946 w 399064"/>
                <a:gd name="connsiteY2" fmla="*/ 149280 h 515005"/>
                <a:gd name="connsiteX3" fmla="*/ 399064 w 399064"/>
                <a:gd name="connsiteY3" fmla="*/ 186881 h 515005"/>
                <a:gd name="connsiteX4" fmla="*/ 131381 w 399064"/>
                <a:gd name="connsiteY4" fmla="*/ 399801 h 515005"/>
                <a:gd name="connsiteX5" fmla="*/ 145236 w 399064"/>
                <a:gd name="connsiteY5" fmla="*/ 416594 h 515005"/>
                <a:gd name="connsiteX6" fmla="*/ 201800 w 399064"/>
                <a:gd name="connsiteY6" fmla="*/ 515005 h 515005"/>
                <a:gd name="connsiteX7" fmla="*/ 146608 w 399064"/>
                <a:gd name="connsiteY7" fmla="*/ 422882 h 515005"/>
                <a:gd name="connsiteX8" fmla="*/ 722 w 399064"/>
                <a:gd name="connsiteY8" fmla="*/ 256129 h 515005"/>
                <a:gd name="connsiteX9" fmla="*/ 214107 w 399064"/>
                <a:gd name="connsiteY9" fmla="*/ 0 h 515005"/>
                <a:gd name="connsiteX0" fmla="*/ 214107 w 399064"/>
                <a:gd name="connsiteY0" fmla="*/ 0 h 434050"/>
                <a:gd name="connsiteX1" fmla="*/ 298724 w 399064"/>
                <a:gd name="connsiteY1" fmla="*/ 69815 h 434050"/>
                <a:gd name="connsiteX2" fmla="*/ 370946 w 399064"/>
                <a:gd name="connsiteY2" fmla="*/ 149280 h 434050"/>
                <a:gd name="connsiteX3" fmla="*/ 399064 w 399064"/>
                <a:gd name="connsiteY3" fmla="*/ 186881 h 434050"/>
                <a:gd name="connsiteX4" fmla="*/ 131381 w 399064"/>
                <a:gd name="connsiteY4" fmla="*/ 399801 h 434050"/>
                <a:gd name="connsiteX5" fmla="*/ 145236 w 399064"/>
                <a:gd name="connsiteY5" fmla="*/ 416594 h 434050"/>
                <a:gd name="connsiteX6" fmla="*/ 146608 w 399064"/>
                <a:gd name="connsiteY6" fmla="*/ 422882 h 434050"/>
                <a:gd name="connsiteX7" fmla="*/ 722 w 399064"/>
                <a:gd name="connsiteY7" fmla="*/ 256129 h 434050"/>
                <a:gd name="connsiteX8" fmla="*/ 214107 w 399064"/>
                <a:gd name="connsiteY8" fmla="*/ 0 h 434050"/>
                <a:gd name="connsiteX0" fmla="*/ 214080 w 399037"/>
                <a:gd name="connsiteY0" fmla="*/ 0 h 416594"/>
                <a:gd name="connsiteX1" fmla="*/ 298697 w 399037"/>
                <a:gd name="connsiteY1" fmla="*/ 69815 h 416594"/>
                <a:gd name="connsiteX2" fmla="*/ 370919 w 399037"/>
                <a:gd name="connsiteY2" fmla="*/ 149280 h 416594"/>
                <a:gd name="connsiteX3" fmla="*/ 399037 w 399037"/>
                <a:gd name="connsiteY3" fmla="*/ 186881 h 416594"/>
                <a:gd name="connsiteX4" fmla="*/ 131354 w 399037"/>
                <a:gd name="connsiteY4" fmla="*/ 399801 h 416594"/>
                <a:gd name="connsiteX5" fmla="*/ 145209 w 399037"/>
                <a:gd name="connsiteY5" fmla="*/ 416594 h 416594"/>
                <a:gd name="connsiteX6" fmla="*/ 695 w 399037"/>
                <a:gd name="connsiteY6" fmla="*/ 256129 h 416594"/>
                <a:gd name="connsiteX7" fmla="*/ 214080 w 399037"/>
                <a:gd name="connsiteY7" fmla="*/ 0 h 416594"/>
                <a:gd name="connsiteX0" fmla="*/ 213385 w 398342"/>
                <a:gd name="connsiteY0" fmla="*/ 0 h 399801"/>
                <a:gd name="connsiteX1" fmla="*/ 298002 w 398342"/>
                <a:gd name="connsiteY1" fmla="*/ 69815 h 399801"/>
                <a:gd name="connsiteX2" fmla="*/ 370224 w 398342"/>
                <a:gd name="connsiteY2" fmla="*/ 149280 h 399801"/>
                <a:gd name="connsiteX3" fmla="*/ 398342 w 398342"/>
                <a:gd name="connsiteY3" fmla="*/ 186881 h 399801"/>
                <a:gd name="connsiteX4" fmla="*/ 130659 w 398342"/>
                <a:gd name="connsiteY4" fmla="*/ 399801 h 399801"/>
                <a:gd name="connsiteX5" fmla="*/ 0 w 398342"/>
                <a:gd name="connsiteY5" fmla="*/ 256129 h 399801"/>
                <a:gd name="connsiteX6" fmla="*/ 213385 w 398342"/>
                <a:gd name="connsiteY6" fmla="*/ 0 h 39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342" h="399801">
                  <a:moveTo>
                    <a:pt x="213385" y="0"/>
                  </a:moveTo>
                  <a:lnTo>
                    <a:pt x="298002" y="69815"/>
                  </a:lnTo>
                  <a:cubicBezTo>
                    <a:pt x="323314" y="95127"/>
                    <a:pt x="347420" y="121647"/>
                    <a:pt x="370224" y="149280"/>
                  </a:cubicBezTo>
                  <a:lnTo>
                    <a:pt x="398342" y="186881"/>
                  </a:lnTo>
                  <a:lnTo>
                    <a:pt x="130659" y="399801"/>
                  </a:lnTo>
                  <a:lnTo>
                    <a:pt x="0" y="256129"/>
                  </a:lnTo>
                  <a:lnTo>
                    <a:pt x="213385" y="0"/>
                  </a:lnTo>
                  <a:close/>
                </a:path>
              </a:pathLst>
            </a:custGeom>
            <a:solidFill>
              <a:srgbClr val="EDC30D">
                <a:lumMod val="75000"/>
              </a:srgbClr>
            </a:solidFill>
            <a:ln w="12700" cap="flat" cmpd="sng" algn="ctr">
              <a:solidFill>
                <a:srgbClr val="EDC30D">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9" name="Freeform 8"/>
            <p:cNvSpPr/>
            <p:nvPr/>
          </p:nvSpPr>
          <p:spPr>
            <a:xfrm>
              <a:off x="5296492" y="730409"/>
              <a:ext cx="1552445" cy="1820347"/>
            </a:xfrm>
            <a:custGeom>
              <a:avLst/>
              <a:gdLst>
                <a:gd name="connsiteX0" fmla="*/ 0 w 1552445"/>
                <a:gd name="connsiteY0" fmla="*/ 0 h 1820348"/>
                <a:gd name="connsiteX1" fmla="*/ 1552445 w 1552445"/>
                <a:gd name="connsiteY1" fmla="*/ 561931 h 1820348"/>
                <a:gd name="connsiteX2" fmla="*/ 504038 w 1552445"/>
                <a:gd name="connsiteY2" fmla="*/ 1820348 h 1820348"/>
                <a:gd name="connsiteX3" fmla="*/ 449577 w 1552445"/>
                <a:gd name="connsiteY3" fmla="*/ 1775413 h 1820348"/>
                <a:gd name="connsiteX4" fmla="*/ 11391 w 1552445"/>
                <a:gd name="connsiteY4" fmla="*/ 1641566 h 1820348"/>
                <a:gd name="connsiteX5" fmla="*/ 36 w 1552445"/>
                <a:gd name="connsiteY5" fmla="*/ 1642711 h 182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445" h="1820348">
                  <a:moveTo>
                    <a:pt x="0" y="0"/>
                  </a:moveTo>
                  <a:cubicBezTo>
                    <a:pt x="567275" y="-12"/>
                    <a:pt x="1116606" y="198827"/>
                    <a:pt x="1552445" y="561931"/>
                  </a:cubicBezTo>
                  <a:lnTo>
                    <a:pt x="504038" y="1820348"/>
                  </a:lnTo>
                  <a:lnTo>
                    <a:pt x="449577" y="1775413"/>
                  </a:lnTo>
                  <a:cubicBezTo>
                    <a:pt x="324494" y="1690909"/>
                    <a:pt x="173705" y="1641566"/>
                    <a:pt x="11391" y="1641566"/>
                  </a:cubicBezTo>
                  <a:lnTo>
                    <a:pt x="36" y="1642711"/>
                  </a:lnTo>
                  <a:close/>
                </a:path>
              </a:pathLst>
            </a:custGeom>
            <a:noFill/>
            <a:ln w="28575" cap="flat" cmpd="sng" algn="ctr">
              <a:solidFill>
                <a:srgbClr val="EDC30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 name="Freeform 10"/>
            <p:cNvSpPr/>
            <p:nvPr/>
          </p:nvSpPr>
          <p:spPr>
            <a:xfrm>
              <a:off x="4289844" y="3557799"/>
              <a:ext cx="2450084" cy="1279827"/>
            </a:xfrm>
            <a:custGeom>
              <a:avLst/>
              <a:gdLst>
                <a:gd name="connsiteX0" fmla="*/ 1683435 w 2450084"/>
                <a:gd name="connsiteY0" fmla="*/ 0 h 1279827"/>
                <a:gd name="connsiteX1" fmla="*/ 2450084 w 2450084"/>
                <a:gd name="connsiteY1" fmla="*/ 371861 h 1279827"/>
                <a:gd name="connsiteX2" fmla="*/ 1359272 w 2450084"/>
                <a:gd name="connsiteY2" fmla="*/ 1239371 h 1279827"/>
                <a:gd name="connsiteX3" fmla="*/ 0 w 2450084"/>
                <a:gd name="connsiteY3" fmla="*/ 931436 h 1279827"/>
                <a:gd name="connsiteX4" fmla="*/ 536244 w 2450084"/>
                <a:gd name="connsiteY4" fmla="*/ 254724 h 1279827"/>
                <a:gd name="connsiteX5" fmla="*/ 560951 w 2450084"/>
                <a:gd name="connsiteY5" fmla="*/ 275109 h 1279827"/>
                <a:gd name="connsiteX6" fmla="*/ 999137 w 2450084"/>
                <a:gd name="connsiteY6" fmla="*/ 408956 h 1279827"/>
                <a:gd name="connsiteX7" fmla="*/ 1649011 w 2450084"/>
                <a:gd name="connsiteY7" fmla="*/ 63421 h 1279827"/>
                <a:gd name="connsiteX8" fmla="*/ 1683435 w 2450084"/>
                <a:gd name="connsiteY8" fmla="*/ 0 h 127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084" h="1279827">
                  <a:moveTo>
                    <a:pt x="1683435" y="0"/>
                  </a:moveTo>
                  <a:lnTo>
                    <a:pt x="2450084" y="371861"/>
                  </a:lnTo>
                  <a:cubicBezTo>
                    <a:pt x="2236846" y="811485"/>
                    <a:pt x="1835616" y="1130579"/>
                    <a:pt x="1359272" y="1239371"/>
                  </a:cubicBezTo>
                  <a:cubicBezTo>
                    <a:pt x="882928" y="1348163"/>
                    <a:pt x="382950" y="1234897"/>
                    <a:pt x="0" y="931436"/>
                  </a:cubicBezTo>
                  <a:lnTo>
                    <a:pt x="536244" y="254724"/>
                  </a:lnTo>
                  <a:lnTo>
                    <a:pt x="560951" y="275109"/>
                  </a:lnTo>
                  <a:cubicBezTo>
                    <a:pt x="686034" y="359613"/>
                    <a:pt x="836823" y="408956"/>
                    <a:pt x="999137" y="408956"/>
                  </a:cubicBezTo>
                  <a:cubicBezTo>
                    <a:pt x="1269660" y="408956"/>
                    <a:pt x="1508171" y="271892"/>
                    <a:pt x="1649011" y="63421"/>
                  </a:cubicBezTo>
                  <a:lnTo>
                    <a:pt x="1683435" y="0"/>
                  </a:lnTo>
                  <a:close/>
                </a:path>
              </a:pathLst>
            </a:custGeom>
            <a:noFill/>
            <a:ln w="12700" cap="flat" cmpd="sng" algn="ctr">
              <a:solidFill>
                <a:srgbClr val="EDC30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 name="Freeform 12"/>
            <p:cNvSpPr/>
            <p:nvPr/>
          </p:nvSpPr>
          <p:spPr>
            <a:xfrm>
              <a:off x="5925052" y="2348317"/>
              <a:ext cx="776207" cy="1497182"/>
            </a:xfrm>
            <a:custGeom>
              <a:avLst/>
              <a:gdLst>
                <a:gd name="connsiteX0" fmla="*/ 469499 w 776207"/>
                <a:gd name="connsiteY0" fmla="*/ 0 h 1497182"/>
                <a:gd name="connsiteX1" fmla="*/ 633188 w 776207"/>
                <a:gd name="connsiteY1" fmla="*/ 1497182 h 1497182"/>
                <a:gd name="connsiteX2" fmla="*/ 44653 w 776207"/>
                <a:gd name="connsiteY2" fmla="*/ 1209873 h 1497182"/>
                <a:gd name="connsiteX3" fmla="*/ 86113 w 776207"/>
                <a:gd name="connsiteY3" fmla="*/ 1133488 h 1497182"/>
                <a:gd name="connsiteX4" fmla="*/ 147702 w 776207"/>
                <a:gd name="connsiteY4" fmla="*/ 828428 h 1497182"/>
                <a:gd name="connsiteX5" fmla="*/ 13855 w 776207"/>
                <a:gd name="connsiteY5" fmla="*/ 390242 h 1497182"/>
                <a:gd name="connsiteX6" fmla="*/ 0 w 776207"/>
                <a:gd name="connsiteY6" fmla="*/ 373449 h 1497182"/>
                <a:gd name="connsiteX7" fmla="*/ 469499 w 776207"/>
                <a:gd name="connsiteY7" fmla="*/ 0 h 149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207" h="1497182">
                  <a:moveTo>
                    <a:pt x="469499" y="0"/>
                  </a:moveTo>
                  <a:cubicBezTo>
                    <a:pt x="808157" y="425761"/>
                    <a:pt x="871847" y="1008302"/>
                    <a:pt x="633188" y="1497182"/>
                  </a:cubicBezTo>
                  <a:lnTo>
                    <a:pt x="44653" y="1209873"/>
                  </a:lnTo>
                  <a:lnTo>
                    <a:pt x="86113" y="1133488"/>
                  </a:lnTo>
                  <a:cubicBezTo>
                    <a:pt x="125772" y="1039725"/>
                    <a:pt x="147702" y="936637"/>
                    <a:pt x="147702" y="828428"/>
                  </a:cubicBezTo>
                  <a:cubicBezTo>
                    <a:pt x="147702" y="666114"/>
                    <a:pt x="98359" y="515325"/>
                    <a:pt x="13855" y="390242"/>
                  </a:cubicBezTo>
                  <a:lnTo>
                    <a:pt x="0" y="373449"/>
                  </a:lnTo>
                  <a:lnTo>
                    <a:pt x="469499" y="0"/>
                  </a:lnTo>
                  <a:close/>
                </a:path>
              </a:pathLst>
            </a:custGeom>
            <a:solidFill>
              <a:srgbClr val="EDC30D"/>
            </a:solidFill>
            <a:ln w="12700" cap="flat" cmpd="sng" algn="ctr">
              <a:solidFill>
                <a:srgbClr val="EDC30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 name="Freeform 13"/>
            <p:cNvSpPr/>
            <p:nvPr/>
          </p:nvSpPr>
          <p:spPr>
            <a:xfrm>
              <a:off x="2716917" y="609704"/>
              <a:ext cx="2572115" cy="4608976"/>
            </a:xfrm>
            <a:custGeom>
              <a:avLst/>
              <a:gdLst>
                <a:gd name="connsiteX0" fmla="*/ 2568973 w 2572115"/>
                <a:gd name="connsiteY0" fmla="*/ 0 h 4608976"/>
                <a:gd name="connsiteX1" fmla="*/ 2572115 w 2572115"/>
                <a:gd name="connsiteY1" fmla="*/ 1790128 h 4608976"/>
                <a:gd name="connsiteX2" fmla="*/ 2566959 w 2572115"/>
                <a:gd name="connsiteY2" fmla="*/ 1789608 h 4608976"/>
                <a:gd name="connsiteX3" fmla="*/ 1783238 w 2572115"/>
                <a:gd name="connsiteY3" fmla="*/ 2573329 h 4608976"/>
                <a:gd name="connsiteX4" fmla="*/ 2012785 w 2572115"/>
                <a:gd name="connsiteY4" fmla="*/ 3127504 h 4608976"/>
                <a:gd name="connsiteX5" fmla="*/ 2093457 w 2572115"/>
                <a:gd name="connsiteY5" fmla="*/ 3194064 h 4608976"/>
                <a:gd name="connsiteX6" fmla="*/ 999263 w 2572115"/>
                <a:gd name="connsiteY6" fmla="*/ 4608976 h 4608976"/>
                <a:gd name="connsiteX7" fmla="*/ 137555 w 2572115"/>
                <a:gd name="connsiteY7" fmla="*/ 1743707 h 4608976"/>
                <a:gd name="connsiteX8" fmla="*/ 2568973 w 2572115"/>
                <a:gd name="connsiteY8" fmla="*/ 0 h 460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2115" h="4608976">
                  <a:moveTo>
                    <a:pt x="2568973" y="0"/>
                  </a:moveTo>
                  <a:lnTo>
                    <a:pt x="2572115" y="1790128"/>
                  </a:lnTo>
                  <a:lnTo>
                    <a:pt x="2566959" y="1789608"/>
                  </a:lnTo>
                  <a:cubicBezTo>
                    <a:pt x="2134122" y="1789608"/>
                    <a:pt x="1783238" y="2140492"/>
                    <a:pt x="1783238" y="2573329"/>
                  </a:cubicBezTo>
                  <a:cubicBezTo>
                    <a:pt x="1783238" y="2789748"/>
                    <a:pt x="1870959" y="2985678"/>
                    <a:pt x="2012785" y="3127504"/>
                  </a:cubicBezTo>
                  <a:lnTo>
                    <a:pt x="2093457" y="3194064"/>
                  </a:lnTo>
                  <a:lnTo>
                    <a:pt x="999263" y="4608976"/>
                  </a:lnTo>
                  <a:cubicBezTo>
                    <a:pt x="129243" y="3936164"/>
                    <a:pt x="-217019" y="2784806"/>
                    <a:pt x="137555" y="1743707"/>
                  </a:cubicBezTo>
                  <a:cubicBezTo>
                    <a:pt x="492129" y="702608"/>
                    <a:pt x="1469152" y="1930"/>
                    <a:pt x="2568973" y="0"/>
                  </a:cubicBezTo>
                  <a:close/>
                </a:path>
              </a:pathLst>
            </a:custGeom>
            <a:solidFill>
              <a:srgbClr val="EDC30D"/>
            </a:solidFill>
            <a:ln w="12700" cap="flat" cmpd="sng" algn="ctr">
              <a:solidFill>
                <a:srgbClr val="EDC30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7" name="Rectangle 16"/>
          <p:cNvSpPr/>
          <p:nvPr/>
        </p:nvSpPr>
        <p:spPr bwMode="auto">
          <a:xfrm rot="5400000">
            <a:off x="985713" y="1632441"/>
            <a:ext cx="4238874" cy="6210300"/>
          </a:xfrm>
          <a:prstGeom prst="rect">
            <a:avLst/>
          </a:prstGeom>
          <a:gradFill>
            <a:gsLst>
              <a:gs pos="50000">
                <a:schemeClr val="tx1">
                  <a:alpha val="0"/>
                </a:schemeClr>
              </a:gs>
              <a:gs pos="28000">
                <a:schemeClr val="tx1">
                  <a:alpha val="0"/>
                </a:schemeClr>
              </a:gs>
              <a:gs pos="100000">
                <a:srgbClr val="282828">
                  <a:alpha val="78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7" name="Group 36"/>
          <p:cNvGrpSpPr/>
          <p:nvPr/>
        </p:nvGrpSpPr>
        <p:grpSpPr>
          <a:xfrm>
            <a:off x="0" y="6600607"/>
            <a:ext cx="2029968" cy="257393"/>
            <a:chOff x="10162032" y="6604155"/>
            <a:chExt cx="2029968" cy="257393"/>
          </a:xfrm>
        </p:grpSpPr>
        <p:sp>
          <p:nvSpPr>
            <p:cNvPr id="38" name="Rectangle 37"/>
            <p:cNvSpPr/>
            <p:nvPr/>
          </p:nvSpPr>
          <p:spPr>
            <a:xfrm>
              <a:off x="10838688"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39" name="Rectangle 38"/>
            <p:cNvSpPr/>
            <p:nvPr/>
          </p:nvSpPr>
          <p:spPr>
            <a:xfrm>
              <a:off x="10162032"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262626"/>
                  </a:solidFill>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40" name="Rectangle 39"/>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41" name="Straight Connector 40"/>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5413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a:xfrm>
            <a:off x="356896" y="2484523"/>
            <a:ext cx="4320544" cy="3785652"/>
          </a:xfrm>
        </p:spPr>
        <p:txBody>
          <a:bodyPr bIns="91440"/>
          <a:lstStyle/>
          <a:p>
            <a:pPr marL="342900" lvl="0" indent="-342900">
              <a:lnSpc>
                <a:spcPct val="100000"/>
              </a:lnSpc>
              <a:spcBef>
                <a:spcPts val="0"/>
              </a:spcBef>
              <a:spcAft>
                <a:spcPts val="1800"/>
              </a:spcAft>
              <a:defRPr/>
            </a:pPr>
            <a:r>
              <a:rPr lang="en-US" kern="0" dirty="0">
                <a:solidFill>
                  <a:srgbClr val="EDC30D"/>
                </a:solidFill>
                <a:latin typeface="Segoe UI Light" panose="020B0502040204020203" pitchFamily="34" charset="0"/>
                <a:cs typeface="Segoe UI Light" panose="020B0502040204020203" pitchFamily="34" charset="0"/>
              </a:rPr>
              <a:t>Shape data into the format and structure you need</a:t>
            </a:r>
          </a:p>
          <a:p>
            <a:pPr marL="342900" lvl="0" indent="-342900">
              <a:lnSpc>
                <a:spcPct val="100000"/>
              </a:lnSpc>
              <a:spcBef>
                <a:spcPts val="0"/>
              </a:spcBef>
              <a:spcAft>
                <a:spcPts val="1800"/>
              </a:spcAft>
              <a:defRPr/>
            </a:pPr>
            <a:r>
              <a:rPr lang="en-US" kern="0" dirty="0">
                <a:solidFill>
                  <a:srgbClr val="EDC30D"/>
                </a:solidFill>
                <a:latin typeface="Segoe UI Light" panose="020B0502040204020203" pitchFamily="34" charset="0"/>
                <a:cs typeface="Segoe UI Light" panose="020B0502040204020203" pitchFamily="34" charset="0"/>
              </a:rPr>
              <a:t>Produce rich data models using formulas and relationships</a:t>
            </a:r>
          </a:p>
          <a:p>
            <a:pPr marL="342900" lvl="0" indent="-342900">
              <a:lnSpc>
                <a:spcPct val="100000"/>
              </a:lnSpc>
              <a:spcBef>
                <a:spcPts val="0"/>
              </a:spcBef>
              <a:spcAft>
                <a:spcPts val="1800"/>
              </a:spcAft>
              <a:defRPr/>
            </a:pPr>
            <a:r>
              <a:rPr lang="en-US" kern="0" dirty="0">
                <a:solidFill>
                  <a:srgbClr val="EDC30D"/>
                </a:solidFill>
                <a:latin typeface="Segoe UI Light" panose="020B0502040204020203" pitchFamily="34" charset="0"/>
                <a:cs typeface="Segoe UI Light" panose="020B0502040204020203" pitchFamily="34" charset="0"/>
              </a:rPr>
              <a:t>Explore data through a freeform, drag-and-drop canvas</a:t>
            </a:r>
          </a:p>
          <a:p>
            <a:pPr marL="342900" lvl="0" indent="-342900">
              <a:lnSpc>
                <a:spcPct val="100000"/>
              </a:lnSpc>
              <a:spcBef>
                <a:spcPts val="0"/>
              </a:spcBef>
              <a:spcAft>
                <a:spcPts val="1800"/>
              </a:spcAft>
              <a:defRPr/>
            </a:pPr>
            <a:r>
              <a:rPr lang="en-US" kern="0" dirty="0">
                <a:solidFill>
                  <a:srgbClr val="EDC30D"/>
                </a:solidFill>
                <a:latin typeface="Segoe UI Light" panose="020B0502040204020203" pitchFamily="34" charset="0"/>
                <a:cs typeface="Segoe UI Light" panose="020B0502040204020203" pitchFamily="34" charset="0"/>
              </a:rPr>
              <a:t>Publish interactive data visualizations to your app</a:t>
            </a:r>
          </a:p>
        </p:txBody>
      </p:sp>
      <p:sp>
        <p:nvSpPr>
          <p:cNvPr id="11" name="Title 10"/>
          <p:cNvSpPr>
            <a:spLocks noGrp="1"/>
          </p:cNvSpPr>
          <p:nvPr>
            <p:ph type="title"/>
          </p:nvPr>
        </p:nvSpPr>
        <p:spPr>
          <a:xfrm>
            <a:off x="364602" y="592633"/>
            <a:ext cx="4561485" cy="1708160"/>
          </a:xfrm>
        </p:spPr>
        <p:txBody>
          <a:bodyPr>
            <a:noAutofit/>
          </a:bodyPr>
          <a:lstStyle/>
          <a:p>
            <a:pPr lvl="0"/>
            <a:r>
              <a:rPr lang="en-US" kern="0" dirty="0">
                <a:solidFill>
                  <a:srgbClr val="EDC30D"/>
                </a:solidFill>
                <a:latin typeface="Segoe UI Light" panose="020B0502040204020203" pitchFamily="34" charset="0"/>
                <a:cs typeface="Segoe UI Light" panose="020B0502040204020203" pitchFamily="34" charset="0"/>
              </a:rPr>
              <a:t>Easily author interactive reports </a:t>
            </a:r>
            <a:br>
              <a:rPr lang="en-US" kern="0" dirty="0">
                <a:solidFill>
                  <a:srgbClr val="EDC30D"/>
                </a:solidFill>
                <a:latin typeface="Segoe UI Light" panose="020B0502040204020203" pitchFamily="34" charset="0"/>
                <a:cs typeface="Segoe UI Light" panose="020B0502040204020203" pitchFamily="34" charset="0"/>
              </a:rPr>
            </a:br>
            <a:r>
              <a:rPr lang="en-US" kern="0" dirty="0">
                <a:solidFill>
                  <a:srgbClr val="EDC30D"/>
                </a:solidFill>
                <a:latin typeface="Segoe UI Light" panose="020B0502040204020203" pitchFamily="34" charset="0"/>
                <a:cs typeface="Segoe UI Light" panose="020B0502040204020203" pitchFamily="34" charset="0"/>
              </a:rPr>
              <a:t>for free in</a:t>
            </a:r>
            <a:br>
              <a:rPr lang="en-US" kern="0" dirty="0">
                <a:solidFill>
                  <a:srgbClr val="EDC30D"/>
                </a:solidFill>
                <a:latin typeface="Segoe UI Light" panose="020B0502040204020203" pitchFamily="34" charset="0"/>
                <a:cs typeface="Segoe UI Light" panose="020B0502040204020203" pitchFamily="34" charset="0"/>
              </a:rPr>
            </a:br>
            <a:r>
              <a:rPr lang="en-US" kern="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Power BI Desktop </a:t>
            </a:r>
            <a:endParaRPr lang="en-US" dirty="0"/>
          </a:p>
        </p:txBody>
      </p:sp>
      <p:pic>
        <p:nvPicPr>
          <p:cNvPr id="26" name="Picture 25"/>
          <p:cNvPicPr>
            <a:picLocks noChangeAspect="1"/>
          </p:cNvPicPr>
          <p:nvPr/>
        </p:nvPicPr>
        <p:blipFill>
          <a:blip r:embed="rId3"/>
          <a:stretch>
            <a:fillRect/>
          </a:stretch>
        </p:blipFill>
        <p:spPr>
          <a:xfrm>
            <a:off x="5248003" y="197231"/>
            <a:ext cx="6748053" cy="6474826"/>
          </a:xfrm>
          <a:prstGeom prst="rect">
            <a:avLst/>
          </a:prstGeom>
          <a:ln w="6350">
            <a:solidFill>
              <a:srgbClr val="1E1E1E">
                <a:alpha val="25000"/>
              </a:srgbClr>
            </a:solidFill>
          </a:ln>
        </p:spPr>
      </p:pic>
      <p:grpSp>
        <p:nvGrpSpPr>
          <p:cNvPr id="34" name="Group 33"/>
          <p:cNvGrpSpPr/>
          <p:nvPr/>
        </p:nvGrpSpPr>
        <p:grpSpPr>
          <a:xfrm>
            <a:off x="0" y="6600607"/>
            <a:ext cx="2029968" cy="257393"/>
            <a:chOff x="10162032" y="6604155"/>
            <a:chExt cx="2029968" cy="257393"/>
          </a:xfrm>
        </p:grpSpPr>
        <p:sp>
          <p:nvSpPr>
            <p:cNvPr id="35" name="Rectangle 34"/>
            <p:cNvSpPr/>
            <p:nvPr/>
          </p:nvSpPr>
          <p:spPr>
            <a:xfrm>
              <a:off x="10838688"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36" name="Rectangle 35"/>
            <p:cNvSpPr/>
            <p:nvPr/>
          </p:nvSpPr>
          <p:spPr>
            <a:xfrm>
              <a:off x="10162032"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262626"/>
                  </a:solidFill>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37" name="Rectangle 36"/>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38" name="Straight Connector 37"/>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2765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248004" y="191588"/>
            <a:ext cx="6748052" cy="6474825"/>
          </a:xfrm>
          <a:prstGeom prst="rect">
            <a:avLst/>
          </a:prstGeom>
          <a:solidFill>
            <a:schemeClr val="bg1"/>
          </a:solidFill>
          <a:ln w="6350">
            <a:solidFill>
              <a:srgbClr val="1E1E1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5222010" y="341745"/>
            <a:ext cx="3601604" cy="2542309"/>
          </a:xfrm>
          <a:prstGeom prst="rect">
            <a:avLst/>
          </a:prstGeom>
        </p:spPr>
      </p:pic>
      <p:pic>
        <p:nvPicPr>
          <p:cNvPr id="11" name="Picture 10"/>
          <p:cNvPicPr>
            <a:picLocks noChangeAspect="1"/>
          </p:cNvPicPr>
          <p:nvPr/>
        </p:nvPicPr>
        <p:blipFill>
          <a:blip r:embed="rId4"/>
          <a:stretch>
            <a:fillRect/>
          </a:stretch>
        </p:blipFill>
        <p:spPr>
          <a:xfrm>
            <a:off x="5420981" y="3397781"/>
            <a:ext cx="3515562" cy="3116681"/>
          </a:xfrm>
          <a:prstGeom prst="rect">
            <a:avLst/>
          </a:prstGeom>
        </p:spPr>
      </p:pic>
      <p:pic>
        <p:nvPicPr>
          <p:cNvPr id="12" name="Picture 11"/>
          <p:cNvPicPr>
            <a:picLocks noChangeAspect="1"/>
          </p:cNvPicPr>
          <p:nvPr/>
        </p:nvPicPr>
        <p:blipFill>
          <a:blip r:embed="rId5">
            <a:clrChange>
              <a:clrFrom>
                <a:srgbClr val="FFFFFF"/>
              </a:clrFrom>
              <a:clrTo>
                <a:srgbClr val="FFFFFF">
                  <a:alpha val="0"/>
                </a:srgbClr>
              </a:clrTo>
            </a:clrChange>
          </a:blip>
          <a:stretch>
            <a:fillRect/>
          </a:stretch>
        </p:blipFill>
        <p:spPr>
          <a:xfrm>
            <a:off x="9256082" y="2569640"/>
            <a:ext cx="2709141" cy="1534258"/>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44362" y="4362962"/>
            <a:ext cx="2941754" cy="2293511"/>
          </a:xfrm>
          <a:prstGeom prst="rect">
            <a:avLst/>
          </a:prstGeom>
        </p:spPr>
      </p:pic>
      <p:pic>
        <p:nvPicPr>
          <p:cNvPr id="14" name="Picture 13"/>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9236869" y="341745"/>
            <a:ext cx="2728354" cy="2091893"/>
          </a:xfrm>
          <a:prstGeom prst="rect">
            <a:avLst/>
          </a:prstGeom>
        </p:spPr>
      </p:pic>
      <p:pic>
        <p:nvPicPr>
          <p:cNvPr id="10" name="Picture 9"/>
          <p:cNvPicPr>
            <a:picLocks noChangeAspect="1"/>
          </p:cNvPicPr>
          <p:nvPr/>
        </p:nvPicPr>
        <p:blipFill rotWithShape="1">
          <a:blip r:embed="rId5">
            <a:clrChange>
              <a:clrFrom>
                <a:srgbClr val="FFFFFF"/>
              </a:clrFrom>
              <a:clrTo>
                <a:srgbClr val="FFFFFF">
                  <a:alpha val="0"/>
                </a:srgbClr>
              </a:clrTo>
            </a:clrChange>
          </a:blip>
          <a:srcRect l="5179" r="2998" b="7153"/>
          <a:stretch/>
        </p:blipFill>
        <p:spPr>
          <a:xfrm>
            <a:off x="9396413" y="2569640"/>
            <a:ext cx="2487612" cy="1424510"/>
          </a:xfrm>
          <a:prstGeom prst="rect">
            <a:avLst/>
          </a:prstGeom>
        </p:spPr>
      </p:pic>
      <p:sp>
        <p:nvSpPr>
          <p:cNvPr id="2" name="Title 1"/>
          <p:cNvSpPr>
            <a:spLocks noGrp="1"/>
          </p:cNvSpPr>
          <p:nvPr>
            <p:ph type="title"/>
          </p:nvPr>
        </p:nvSpPr>
        <p:spPr>
          <a:xfrm>
            <a:off x="364602" y="592633"/>
            <a:ext cx="4561184" cy="2585323"/>
          </a:xfrm>
        </p:spPr>
        <p:txBody>
          <a:bodyPr/>
          <a:lstStyle/>
          <a:p>
            <a:pPr lvl="0"/>
            <a:r>
              <a:rPr lang="en-US" kern="0" dirty="0">
                <a:solidFill>
                  <a:srgbClr val="EDC30D"/>
                </a:solidFill>
                <a:latin typeface="Segoe UI Light" panose="020B0502040204020203" pitchFamily="34" charset="0"/>
                <a:cs typeface="Segoe UI Light" panose="020B0502040204020203" pitchFamily="34" charset="0"/>
              </a:rPr>
              <a:t>Get started quickly with Microsoft’s </a:t>
            </a:r>
            <a:r>
              <a:rPr lang="en-US" kern="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open-sourced, production-quality </a:t>
            </a:r>
            <a:r>
              <a:rPr lang="en-US" kern="0" dirty="0">
                <a:solidFill>
                  <a:srgbClr val="EDC30D"/>
                </a:solidFill>
                <a:latin typeface="Segoe UI Light" panose="020B0502040204020203" pitchFamily="34" charset="0"/>
                <a:cs typeface="Segoe UI Light" panose="020B0502040204020203" pitchFamily="34" charset="0"/>
              </a:rPr>
              <a:t>visualization code</a:t>
            </a:r>
            <a:endParaRPr lang="en-US" dirty="0"/>
          </a:p>
        </p:txBody>
      </p:sp>
      <p:sp>
        <p:nvSpPr>
          <p:cNvPr id="3" name="Text Placeholder 2"/>
          <p:cNvSpPr>
            <a:spLocks noGrp="1"/>
          </p:cNvSpPr>
          <p:nvPr>
            <p:ph type="body" sz="quarter" idx="10"/>
          </p:nvPr>
        </p:nvSpPr>
        <p:spPr>
          <a:xfrm>
            <a:off x="356896" y="2484523"/>
            <a:ext cx="4320544" cy="3785652"/>
          </a:xfrm>
        </p:spPr>
        <p:txBody>
          <a:bodyPr bIns="91440"/>
          <a:lstStyle/>
          <a:p>
            <a:pPr marL="0" lvl="0" indent="0">
              <a:lnSpc>
                <a:spcPct val="100000"/>
              </a:lnSpc>
              <a:spcBef>
                <a:spcPts val="0"/>
              </a:spcBef>
              <a:spcAft>
                <a:spcPts val="800"/>
              </a:spcAft>
              <a:buNone/>
              <a:defRPr/>
            </a:pPr>
            <a:r>
              <a:rPr lang="en-US" sz="2400" kern="0" dirty="0">
                <a:solidFill>
                  <a:srgbClr val="EDC30D"/>
                </a:solidFill>
                <a:latin typeface="Segoe UI Light" panose="020B0502040204020203" pitchFamily="34" charset="0"/>
                <a:cs typeface="Segoe UI Light" panose="020B0502040204020203" pitchFamily="34" charset="0"/>
              </a:rPr>
              <a:t>Leverage the visualization framework, test suite and tooling to build the right </a:t>
            </a:r>
            <a:br>
              <a:rPr lang="en-US" sz="2400" kern="0" dirty="0">
                <a:solidFill>
                  <a:srgbClr val="EDC30D"/>
                </a:solidFill>
                <a:latin typeface="Segoe UI Light" panose="020B0502040204020203" pitchFamily="34" charset="0"/>
                <a:cs typeface="Segoe UI Light" panose="020B0502040204020203" pitchFamily="34" charset="0"/>
              </a:rPr>
            </a:br>
            <a:r>
              <a:rPr lang="en-US" sz="2400" kern="0" dirty="0">
                <a:solidFill>
                  <a:srgbClr val="EDC30D"/>
                </a:solidFill>
                <a:latin typeface="Segoe UI Light" panose="020B0502040204020203" pitchFamily="34" charset="0"/>
                <a:cs typeface="Segoe UI Light" panose="020B0502040204020203" pitchFamily="34" charset="0"/>
              </a:rPr>
              <a:t>custom visuals for your app</a:t>
            </a:r>
          </a:p>
        </p:txBody>
      </p:sp>
      <p:grpSp>
        <p:nvGrpSpPr>
          <p:cNvPr id="30" name="Group 29"/>
          <p:cNvGrpSpPr/>
          <p:nvPr/>
        </p:nvGrpSpPr>
        <p:grpSpPr>
          <a:xfrm>
            <a:off x="0" y="6600607"/>
            <a:ext cx="2029968" cy="257393"/>
            <a:chOff x="10162032" y="6604155"/>
            <a:chExt cx="2029968" cy="257393"/>
          </a:xfrm>
        </p:grpSpPr>
        <p:sp>
          <p:nvSpPr>
            <p:cNvPr id="31" name="Rectangle 30"/>
            <p:cNvSpPr/>
            <p:nvPr/>
          </p:nvSpPr>
          <p:spPr>
            <a:xfrm>
              <a:off x="10838688"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32" name="Rectangle 31"/>
            <p:cNvSpPr/>
            <p:nvPr/>
          </p:nvSpPr>
          <p:spPr>
            <a:xfrm>
              <a:off x="10162032"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262626"/>
                  </a:solidFill>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33" name="Rectangle 32"/>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34" name="Straight Connector 33"/>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04873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flipH="1">
            <a:off x="-2"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5431308" y="2190566"/>
            <a:ext cx="6274527" cy="3620179"/>
          </a:xfrm>
          <a:prstGeom prst="rect">
            <a:avLst/>
          </a:prstGeom>
        </p:spPr>
      </p:pic>
      <p:sp>
        <p:nvSpPr>
          <p:cNvPr id="5" name="Rectangle 4"/>
          <p:cNvSpPr/>
          <p:nvPr/>
        </p:nvSpPr>
        <p:spPr>
          <a:xfrm>
            <a:off x="302534" y="2736503"/>
            <a:ext cx="4498065" cy="1384995"/>
          </a:xfrm>
          <a:prstGeom prst="rect">
            <a:avLst/>
          </a:prstGeom>
        </p:spPr>
        <p:txBody>
          <a:bodyPr wrap="square">
            <a:spAutoFit/>
          </a:bodyPr>
          <a:lstStyle/>
          <a:p>
            <a:r>
              <a:rPr lang="en-US" sz="4800"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Demo</a:t>
            </a:r>
          </a:p>
          <a:p>
            <a:pPr marL="0" marR="0" lvl="0" indent="0" defTabSz="914400" eaLnBrk="1" fontAlgn="auto" latinLnBrk="0" hangingPunct="1">
              <a:spcBef>
                <a:spcPts val="0"/>
              </a:spcBef>
              <a:spcAft>
                <a:spcPts val="0"/>
              </a:spcAft>
              <a:buClrTx/>
              <a:buSzTx/>
              <a:buFontTx/>
              <a:buNone/>
              <a:tabLst/>
              <a:defRPr/>
            </a:pPr>
            <a:r>
              <a:rPr lang="en-US" sz="3600" kern="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Visuals</a:t>
            </a:r>
            <a:endParaRPr kumimoji="0" lang="en-US" sz="2800" b="0" i="0" u="none" strike="noStrike" kern="0" cap="none" spc="0" normalizeH="0" baseline="0" noProof="0" dirty="0">
              <a:ln>
                <a:noFill/>
              </a:ln>
              <a:solidFill>
                <a:srgbClr val="282828"/>
              </a:solidFill>
              <a:effectLst/>
              <a:uLnTx/>
              <a:uFillTx/>
              <a:latin typeface="Segoe UI Light" panose="020B0502040204020203" pitchFamily="34" charset="0"/>
              <a:ea typeface="Segoe UI Black" panose="020B0A02040204020203" pitchFamily="34" charset="0"/>
              <a:cs typeface="Segoe UI Light" panose="020B0502040204020203" pitchFamily="34" charset="0"/>
            </a:endParaRPr>
          </a:p>
        </p:txBody>
      </p:sp>
      <p:pic>
        <p:nvPicPr>
          <p:cNvPr id="9" name="Picture 8">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9199" y="2061905"/>
            <a:ext cx="6638747" cy="4533954"/>
          </a:xfrm>
          <a:prstGeom prst="rect">
            <a:avLst/>
          </a:prstGeom>
        </p:spPr>
      </p:pic>
    </p:spTree>
    <p:extLst>
      <p:ext uri="{BB962C8B-B14F-4D97-AF65-F5344CB8AC3E}">
        <p14:creationId xmlns:p14="http://schemas.microsoft.com/office/powerpoint/2010/main" val="27131798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909022" y="2765467"/>
            <a:ext cx="1713350" cy="1283007"/>
            <a:chOff x="9201507" y="4675941"/>
            <a:chExt cx="1161469" cy="869742"/>
          </a:xfrm>
        </p:grpSpPr>
        <p:sp>
          <p:nvSpPr>
            <p:cNvPr id="28" name="Rounded Rectangle 27"/>
            <p:cNvSpPr/>
            <p:nvPr/>
          </p:nvSpPr>
          <p:spPr>
            <a:xfrm>
              <a:off x="9782241" y="4873384"/>
              <a:ext cx="462254" cy="387251"/>
            </a:xfrm>
            <a:prstGeom prst="roundRect">
              <a:avLst>
                <a:gd name="adj" fmla="val 0"/>
              </a:avLst>
            </a:prstGeom>
            <a:noFill/>
            <a:ln w="12700">
              <a:solidFill>
                <a:srgbClr val="1E1E1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dirty="0">
                <a:solidFill>
                  <a:sysClr val="windowText" lastClr="000000"/>
                </a:solidFill>
              </a:endParaRPr>
            </a:p>
          </p:txBody>
        </p:sp>
        <p:sp>
          <p:nvSpPr>
            <p:cNvPr id="29" name="Freeform 28"/>
            <p:cNvSpPr/>
            <p:nvPr/>
          </p:nvSpPr>
          <p:spPr bwMode="auto">
            <a:xfrm>
              <a:off x="9913685" y="4947667"/>
              <a:ext cx="222714" cy="235390"/>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29"/>
            <p:cNvSpPr/>
            <p:nvPr/>
          </p:nvSpPr>
          <p:spPr>
            <a:xfrm>
              <a:off x="9201507" y="4675941"/>
              <a:ext cx="1161469" cy="869742"/>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rgbClr val="1E1E1E"/>
            </a:solidFill>
            <a:ln w="12700" cap="flat" cmpd="sng" algn="ctr">
              <a:noFill/>
              <a:prstDash val="solid"/>
              <a:miter lim="800000"/>
            </a:ln>
            <a:effectLst/>
          </p:spPr>
          <p:txBody>
            <a:bodyPr rtlCol="0" anchor="ctr"/>
            <a:lstStyle/>
            <a:p>
              <a:pPr algn="ctr">
                <a:defRPr/>
              </a:pPr>
              <a:endParaRPr lang="en-US" kern="0">
                <a:solidFill>
                  <a:prstClr val="white"/>
                </a:solidFill>
                <a:latin typeface="Segoe UI"/>
              </a:endParaRPr>
            </a:p>
          </p:txBody>
        </p:sp>
      </p:grpSp>
      <p:sp>
        <p:nvSpPr>
          <p:cNvPr id="9" name="TextBox 8"/>
          <p:cNvSpPr txBox="1"/>
          <p:nvPr/>
        </p:nvSpPr>
        <p:spPr>
          <a:xfrm>
            <a:off x="10466038" y="3586488"/>
            <a:ext cx="1290254" cy="309315"/>
          </a:xfrm>
          <a:prstGeom prst="rect">
            <a:avLst/>
          </a:prstGeom>
          <a:noFill/>
        </p:spPr>
        <p:txBody>
          <a:bodyPr wrap="square" lIns="91440" tIns="91440" rIns="91440" bIns="91440"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Power BI report</a:t>
            </a:r>
          </a:p>
        </p:txBody>
      </p:sp>
      <p:sp>
        <p:nvSpPr>
          <p:cNvPr id="24" name="Right Arrow 23"/>
          <p:cNvSpPr/>
          <p:nvPr/>
        </p:nvSpPr>
        <p:spPr>
          <a:xfrm>
            <a:off x="9482139" y="3182429"/>
            <a:ext cx="1149637" cy="370224"/>
          </a:xfrm>
          <a:prstGeom prst="righ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Title 7"/>
          <p:cNvSpPr>
            <a:spLocks noGrp="1"/>
          </p:cNvSpPr>
          <p:nvPr>
            <p:ph type="title"/>
          </p:nvPr>
        </p:nvSpPr>
        <p:spPr>
          <a:xfrm>
            <a:off x="364602" y="592633"/>
            <a:ext cx="4740797" cy="2086725"/>
          </a:xfrm>
        </p:spPr>
        <p:txBody>
          <a:bodyPr/>
          <a:lstStyle/>
          <a:p>
            <a:pPr lvl="0"/>
            <a:r>
              <a:rPr lang="en-US" kern="0" dirty="0">
                <a:solidFill>
                  <a:srgbClr val="EDC30D"/>
                </a:solidFill>
                <a:latin typeface="Segoe UI Light" panose="020B0502040204020203" pitchFamily="34" charset="0"/>
                <a:cs typeface="Segoe UI Light" panose="020B0502040204020203" pitchFamily="34" charset="0"/>
              </a:rPr>
              <a:t>Keep visuals up to </a:t>
            </a:r>
            <a:br>
              <a:rPr lang="en-US" kern="0" dirty="0">
                <a:solidFill>
                  <a:srgbClr val="EDC30D"/>
                </a:solidFill>
                <a:latin typeface="Segoe UI Light" panose="020B0502040204020203" pitchFamily="34" charset="0"/>
                <a:cs typeface="Segoe UI Light" panose="020B0502040204020203" pitchFamily="34" charset="0"/>
              </a:rPr>
            </a:br>
            <a:r>
              <a:rPr lang="en-US" kern="0" dirty="0">
                <a:solidFill>
                  <a:srgbClr val="EDC30D"/>
                </a:solidFill>
                <a:latin typeface="Segoe UI Light" panose="020B0502040204020203" pitchFamily="34" charset="0"/>
                <a:cs typeface="Segoe UI Light" panose="020B0502040204020203" pitchFamily="34" charset="0"/>
              </a:rPr>
              <a:t>date without </a:t>
            </a:r>
            <a:br>
              <a:rPr lang="en-US" kern="0" dirty="0">
                <a:solidFill>
                  <a:srgbClr val="EDC30D"/>
                </a:solidFill>
                <a:latin typeface="Segoe UI Light" panose="020B0502040204020203" pitchFamily="34" charset="0"/>
                <a:cs typeface="Segoe UI Light" panose="020B0502040204020203" pitchFamily="34" charset="0"/>
              </a:rPr>
            </a:br>
            <a:r>
              <a:rPr lang="en-US" kern="0" dirty="0">
                <a:solidFill>
                  <a:srgbClr val="EDC30D"/>
                </a:solidFill>
                <a:latin typeface="Segoe UI Light" panose="020B0502040204020203" pitchFamily="34" charset="0"/>
                <a:cs typeface="Segoe UI Light" panose="020B0502040204020203" pitchFamily="34" charset="0"/>
              </a:rPr>
              <a:t>refreshing data </a:t>
            </a:r>
            <a:br>
              <a:rPr lang="en-US" kern="0" dirty="0">
                <a:solidFill>
                  <a:srgbClr val="EDC30D"/>
                </a:solidFill>
                <a:latin typeface="Segoe UI Light" panose="020B0502040204020203" pitchFamily="34" charset="0"/>
                <a:cs typeface="Segoe UI Light" panose="020B0502040204020203" pitchFamily="34" charset="0"/>
              </a:rPr>
            </a:br>
            <a:r>
              <a:rPr lang="en-US" kern="0" dirty="0">
                <a:solidFill>
                  <a:srgbClr val="EDC30D"/>
                </a:solidFill>
                <a:latin typeface="Segoe UI Light" panose="020B0502040204020203" pitchFamily="34" charset="0"/>
                <a:cs typeface="Segoe UI Light" panose="020B0502040204020203" pitchFamily="34" charset="0"/>
              </a:rPr>
              <a:t>using </a:t>
            </a:r>
            <a:r>
              <a:rPr lang="en-US" kern="0" dirty="0" err="1">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DirectQuery</a:t>
            </a:r>
            <a:endParaRPr lang="en-US" dirty="0"/>
          </a:p>
        </p:txBody>
      </p:sp>
      <p:sp>
        <p:nvSpPr>
          <p:cNvPr id="11" name="Text Placeholder 10"/>
          <p:cNvSpPr>
            <a:spLocks noGrp="1"/>
          </p:cNvSpPr>
          <p:nvPr>
            <p:ph type="body" sz="quarter" idx="10"/>
          </p:nvPr>
        </p:nvSpPr>
        <p:spPr>
          <a:xfrm>
            <a:off x="356896" y="3643533"/>
            <a:ext cx="4320544" cy="2626642"/>
          </a:xfrm>
        </p:spPr>
        <p:txBody>
          <a:bodyPr bIns="91440"/>
          <a:lstStyle/>
          <a:p>
            <a:pPr marL="342900" lvl="0" indent="-342900">
              <a:lnSpc>
                <a:spcPct val="100000"/>
              </a:lnSpc>
              <a:spcBef>
                <a:spcPts val="0"/>
              </a:spcBef>
              <a:spcAft>
                <a:spcPts val="1800"/>
              </a:spcAft>
              <a:defRPr/>
            </a:pPr>
            <a:r>
              <a:rPr lang="en-US" kern="0" dirty="0">
                <a:solidFill>
                  <a:srgbClr val="EDC30D"/>
                </a:solidFill>
                <a:latin typeface="Segoe UI Light" panose="020B0502040204020203" pitchFamily="34" charset="0"/>
                <a:cs typeface="Segoe UI Light" panose="020B0502040204020203" pitchFamily="34" charset="0"/>
              </a:rPr>
              <a:t>Connect directly to the source without moving your data</a:t>
            </a:r>
          </a:p>
          <a:p>
            <a:pPr marL="342900" lvl="0" indent="-342900">
              <a:lnSpc>
                <a:spcPct val="100000"/>
              </a:lnSpc>
              <a:spcBef>
                <a:spcPts val="0"/>
              </a:spcBef>
              <a:spcAft>
                <a:spcPts val="1800"/>
              </a:spcAft>
              <a:defRPr/>
            </a:pPr>
            <a:r>
              <a:rPr lang="en-US" kern="0" dirty="0">
                <a:solidFill>
                  <a:srgbClr val="EDC30D"/>
                </a:solidFill>
                <a:latin typeface="Segoe UI Light" panose="020B0502040204020203" pitchFamily="34" charset="0"/>
                <a:cs typeface="Segoe UI Light" panose="020B0502040204020203" pitchFamily="34" charset="0"/>
              </a:rPr>
              <a:t>Build visualizations over </a:t>
            </a:r>
            <a:br>
              <a:rPr lang="en-US" kern="0" dirty="0">
                <a:solidFill>
                  <a:srgbClr val="EDC30D"/>
                </a:solidFill>
                <a:latin typeface="Segoe UI Light" panose="020B0502040204020203" pitchFamily="34" charset="0"/>
                <a:cs typeface="Segoe UI Light" panose="020B0502040204020203" pitchFamily="34" charset="0"/>
              </a:rPr>
            </a:br>
            <a:r>
              <a:rPr lang="en-US" kern="0" dirty="0">
                <a:solidFill>
                  <a:srgbClr val="EDC30D"/>
                </a:solidFill>
                <a:latin typeface="Segoe UI Light" panose="020B0502040204020203" pitchFamily="34" charset="0"/>
                <a:cs typeface="Segoe UI Light" panose="020B0502040204020203" pitchFamily="34" charset="0"/>
              </a:rPr>
              <a:t>very large datasets</a:t>
            </a:r>
          </a:p>
        </p:txBody>
      </p:sp>
      <p:sp>
        <p:nvSpPr>
          <p:cNvPr id="35" name="Freeform 5"/>
          <p:cNvSpPr>
            <a:spLocks noEditPoints="1"/>
          </p:cNvSpPr>
          <p:nvPr/>
        </p:nvSpPr>
        <p:spPr bwMode="black">
          <a:xfrm>
            <a:off x="5658761" y="2939681"/>
            <a:ext cx="1102672" cy="855720"/>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282828"/>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FFFFFF"/>
              </a:solidFill>
              <a:latin typeface="Segoe UI"/>
            </a:endParaRPr>
          </a:p>
        </p:txBody>
      </p:sp>
      <p:sp>
        <p:nvSpPr>
          <p:cNvPr id="27" name="Left Bracket 26"/>
          <p:cNvSpPr/>
          <p:nvPr/>
        </p:nvSpPr>
        <p:spPr>
          <a:xfrm rot="10800000">
            <a:off x="9138604" y="1638905"/>
            <a:ext cx="184802" cy="3457272"/>
          </a:xfrm>
          <a:prstGeom prst="leftBracket">
            <a:avLst/>
          </a:prstGeom>
          <a:ln w="19050">
            <a:solidFill>
              <a:srgbClr val="EDC30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36" b="1" dirty="0"/>
          </a:p>
        </p:txBody>
      </p:sp>
      <p:grpSp>
        <p:nvGrpSpPr>
          <p:cNvPr id="12" name="Group 11"/>
          <p:cNvGrpSpPr/>
          <p:nvPr/>
        </p:nvGrpSpPr>
        <p:grpSpPr>
          <a:xfrm>
            <a:off x="7956810" y="2963532"/>
            <a:ext cx="1152030" cy="1121363"/>
            <a:chOff x="282950" y="3335190"/>
            <a:chExt cx="1152030" cy="1121363"/>
          </a:xfrm>
        </p:grpSpPr>
        <p:sp>
          <p:nvSpPr>
            <p:cNvPr id="13" name="Freeform 12"/>
            <p:cNvSpPr>
              <a:spLocks noChangeAspect="1"/>
            </p:cNvSpPr>
            <p:nvPr/>
          </p:nvSpPr>
          <p:spPr bwMode="auto">
            <a:xfrm flipH="1">
              <a:off x="477643" y="3335190"/>
              <a:ext cx="762645" cy="729179"/>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282828"/>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04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4" name="TextBox 13"/>
            <p:cNvSpPr txBox="1"/>
            <p:nvPr/>
          </p:nvSpPr>
          <p:spPr>
            <a:xfrm>
              <a:off x="282950" y="4087221"/>
              <a:ext cx="1152030" cy="369332"/>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Azure SQL </a:t>
              </a:r>
              <a:b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br>
              <a: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Data Warehouse</a:t>
              </a:r>
            </a:p>
          </p:txBody>
        </p:sp>
      </p:grpSp>
      <p:grpSp>
        <p:nvGrpSpPr>
          <p:cNvPr id="2" name="Group 1"/>
          <p:cNvGrpSpPr/>
          <p:nvPr/>
        </p:nvGrpSpPr>
        <p:grpSpPr>
          <a:xfrm>
            <a:off x="7842409" y="1713145"/>
            <a:ext cx="1380832" cy="977662"/>
            <a:chOff x="5414269" y="1286852"/>
            <a:chExt cx="1380832" cy="977662"/>
          </a:xfrm>
        </p:grpSpPr>
        <p:sp>
          <p:nvSpPr>
            <p:cNvPr id="16" name="TextBox 15"/>
            <p:cNvSpPr txBox="1"/>
            <p:nvPr/>
          </p:nvSpPr>
          <p:spPr>
            <a:xfrm>
              <a:off x="5414269" y="2033682"/>
              <a:ext cx="1380832" cy="230832"/>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Azure SQL Database</a:t>
              </a:r>
            </a:p>
          </p:txBody>
        </p:sp>
        <p:sp>
          <p:nvSpPr>
            <p:cNvPr id="33" name="TextBox 32"/>
            <p:cNvSpPr txBox="1"/>
            <p:nvPr/>
          </p:nvSpPr>
          <p:spPr>
            <a:xfrm>
              <a:off x="5785558" y="1286852"/>
              <a:ext cx="638252" cy="699674"/>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282828"/>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sz="8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7" name="Left Bracket 36"/>
          <p:cNvSpPr/>
          <p:nvPr/>
        </p:nvSpPr>
        <p:spPr>
          <a:xfrm>
            <a:off x="7750740" y="1638905"/>
            <a:ext cx="184802" cy="3457272"/>
          </a:xfrm>
          <a:prstGeom prst="leftBracket">
            <a:avLst/>
          </a:prstGeom>
          <a:ln w="19050">
            <a:solidFill>
              <a:srgbClr val="EDC30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36" b="1" dirty="0"/>
          </a:p>
        </p:txBody>
      </p:sp>
      <p:sp>
        <p:nvSpPr>
          <p:cNvPr id="44" name="Freeform 122"/>
          <p:cNvSpPr>
            <a:spLocks noChangeAspect="1"/>
          </p:cNvSpPr>
          <p:nvPr/>
        </p:nvSpPr>
        <p:spPr bwMode="black">
          <a:xfrm>
            <a:off x="6980046" y="3061659"/>
            <a:ext cx="606536" cy="611764"/>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4" tIns="45722" rIns="91444" bIns="45722" numCol="1" anchor="t" anchorCtr="0" compatLnSpc="1">
            <a:prstTxWarp prst="textNoShape">
              <a:avLst/>
            </a:prstTxWarp>
          </a:bodyPr>
          <a:lstStyle/>
          <a:p>
            <a:pPr defTabSz="914367"/>
            <a:endParaRPr lang="en-US" sz="1765" dirty="0">
              <a:solidFill>
                <a:srgbClr val="000000"/>
              </a:solidFill>
              <a:latin typeface="Segoe UI"/>
            </a:endParaRPr>
          </a:p>
        </p:txBody>
      </p:sp>
      <p:sp>
        <p:nvSpPr>
          <p:cNvPr id="25" name="TextBox 24"/>
          <p:cNvSpPr txBox="1"/>
          <p:nvPr/>
        </p:nvSpPr>
        <p:spPr>
          <a:xfrm>
            <a:off x="10473949" y="4124244"/>
            <a:ext cx="583494" cy="169277"/>
          </a:xfrm>
          <a:prstGeom prst="rect">
            <a:avLst/>
          </a:prstGeom>
          <a:noFill/>
        </p:spPr>
        <p:txBody>
          <a:bodyPr wrap="none" lIns="0" tIns="0" rIns="0" bIns="0" rtlCol="0" anchor="ctr">
            <a:spAutoFit/>
          </a:bodyPr>
          <a:lstStyle/>
          <a:p>
            <a:pPr algn="ctr">
              <a:defRPr/>
            </a:pPr>
            <a:r>
              <a:rPr lang="en-US" sz="1100" kern="0" dirty="0">
                <a:solidFill>
                  <a:srgbClr val="282828"/>
                </a:solidFill>
                <a:latin typeface="Segoe UI Semibold" panose="020B0702040204020203" pitchFamily="34" charset="0"/>
                <a:cs typeface="Segoe UI Semibold" panose="020B0702040204020203" pitchFamily="34" charset="0"/>
              </a:rPr>
              <a:t>Your app</a:t>
            </a:r>
          </a:p>
        </p:txBody>
      </p:sp>
      <p:grpSp>
        <p:nvGrpSpPr>
          <p:cNvPr id="49" name="Group 48"/>
          <p:cNvGrpSpPr/>
          <p:nvPr/>
        </p:nvGrpSpPr>
        <p:grpSpPr>
          <a:xfrm>
            <a:off x="0" y="6600607"/>
            <a:ext cx="2029968" cy="257393"/>
            <a:chOff x="10162032" y="6604155"/>
            <a:chExt cx="2029968" cy="257393"/>
          </a:xfrm>
        </p:grpSpPr>
        <p:sp>
          <p:nvSpPr>
            <p:cNvPr id="50" name="Rectangle 49"/>
            <p:cNvSpPr/>
            <p:nvPr/>
          </p:nvSpPr>
          <p:spPr>
            <a:xfrm>
              <a:off x="10838688"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51" name="Rectangle 50"/>
            <p:cNvSpPr/>
            <p:nvPr/>
          </p:nvSpPr>
          <p:spPr>
            <a:xfrm>
              <a:off x="10162032"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262626"/>
                  </a:solidFill>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52" name="Rectangle 51"/>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53" name="Straight Connector 52"/>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5909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rgbClr val="282828"/>
          </a:solidFill>
        </p:spPr>
        <p:txBody>
          <a:bodyPr>
            <a:normAutofit/>
          </a:bodyPr>
          <a:lstStyle/>
          <a:p>
            <a:r>
              <a:rPr lang="en-US" dirty="0">
                <a:latin typeface="Segoe UI Black" panose="020B0A02040204020203" pitchFamily="34" charset="0"/>
              </a:rPr>
              <a:t>Embed</a:t>
            </a:r>
            <a:r>
              <a:rPr lang="en-US" dirty="0">
                <a:solidFill>
                  <a:prstClr val="white"/>
                </a:solidFill>
                <a:latin typeface="Segoe UI" panose="020B0502040204020203" pitchFamily="34" charset="0"/>
                <a:cs typeface="Segoe UI" panose="020B0502040204020203" pitchFamily="34" charset="0"/>
              </a:rPr>
              <a:t> </a:t>
            </a:r>
            <a:r>
              <a:rPr lang="en-US" dirty="0">
                <a:latin typeface="Segoe UI Light" panose="020B0502040204020203" pitchFamily="34" charset="0"/>
                <a:cs typeface="Segoe UI Light" panose="020B0502040204020203" pitchFamily="34" charset="0"/>
              </a:rPr>
              <a:t>visuals easily—for any </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device and faster time-to-value</a:t>
            </a:r>
            <a:endParaRPr lang="en-US" dirty="0"/>
          </a:p>
        </p:txBody>
      </p:sp>
      <p:grpSp>
        <p:nvGrpSpPr>
          <p:cNvPr id="5" name="Group 4"/>
          <p:cNvGrpSpPr/>
          <p:nvPr/>
        </p:nvGrpSpPr>
        <p:grpSpPr>
          <a:xfrm>
            <a:off x="10483500" y="1306920"/>
            <a:ext cx="1225900" cy="917989"/>
            <a:chOff x="5423966" y="4106181"/>
            <a:chExt cx="1344068" cy="1006476"/>
          </a:xfrm>
        </p:grpSpPr>
        <p:sp>
          <p:nvSpPr>
            <p:cNvPr id="7" name="Freeform 6"/>
            <p:cNvSpPr/>
            <p:nvPr/>
          </p:nvSpPr>
          <p:spPr>
            <a:xfrm>
              <a:off x="5423966" y="4106181"/>
              <a:ext cx="1344068" cy="1006476"/>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rgbClr val="EDC30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8" name="Freeform 7"/>
            <p:cNvSpPr/>
            <p:nvPr/>
          </p:nvSpPr>
          <p:spPr>
            <a:xfrm>
              <a:off x="5639221" y="4443616"/>
              <a:ext cx="913557" cy="477780"/>
            </a:xfrm>
            <a:custGeom>
              <a:avLst/>
              <a:gdLst/>
              <a:ahLst/>
              <a:cxnLst/>
              <a:rect l="l" t="t" r="r" b="b"/>
              <a:pathLst>
                <a:path w="356853" h="186630">
                  <a:moveTo>
                    <a:pt x="99678" y="37393"/>
                  </a:moveTo>
                  <a:lnTo>
                    <a:pt x="99678" y="58601"/>
                  </a:lnTo>
                  <a:lnTo>
                    <a:pt x="26789" y="94766"/>
                  </a:lnTo>
                  <a:lnTo>
                    <a:pt x="26789" y="95212"/>
                  </a:lnTo>
                  <a:lnTo>
                    <a:pt x="99678" y="128029"/>
                  </a:lnTo>
                  <a:lnTo>
                    <a:pt x="99678" y="149125"/>
                  </a:lnTo>
                  <a:lnTo>
                    <a:pt x="0" y="101240"/>
                  </a:lnTo>
                  <a:lnTo>
                    <a:pt x="0" y="89408"/>
                  </a:lnTo>
                  <a:close/>
                  <a:moveTo>
                    <a:pt x="257175" y="36835"/>
                  </a:moveTo>
                  <a:lnTo>
                    <a:pt x="356853" y="88738"/>
                  </a:lnTo>
                  <a:lnTo>
                    <a:pt x="356853" y="100570"/>
                  </a:lnTo>
                  <a:lnTo>
                    <a:pt x="257175" y="148456"/>
                  </a:lnTo>
                  <a:lnTo>
                    <a:pt x="257175" y="127359"/>
                  </a:lnTo>
                  <a:lnTo>
                    <a:pt x="330175" y="94878"/>
                  </a:lnTo>
                  <a:lnTo>
                    <a:pt x="330175" y="94208"/>
                  </a:lnTo>
                  <a:lnTo>
                    <a:pt x="257175" y="58043"/>
                  </a:lnTo>
                  <a:close/>
                  <a:moveTo>
                    <a:pt x="205122" y="0"/>
                  </a:moveTo>
                  <a:lnTo>
                    <a:pt x="229009" y="0"/>
                  </a:lnTo>
                  <a:lnTo>
                    <a:pt x="151656" y="186630"/>
                  </a:lnTo>
                  <a:lnTo>
                    <a:pt x="128104" y="186630"/>
                  </a:lnTo>
                  <a:close/>
                </a:path>
              </a:pathLst>
            </a:custGeom>
            <a:solidFill>
              <a:srgbClr val="EDC30D"/>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EDC30D"/>
                </a:solidFill>
                <a:effectLst/>
                <a:uLnTx/>
                <a:uFillTx/>
                <a:latin typeface="Segoe UI Semibold" panose="020B0702040204020203" pitchFamily="34" charset="0"/>
                <a:ea typeface="Segoe UI Historic" panose="020B0502040204020203" pitchFamily="34" charset="0"/>
                <a:cs typeface="Segoe UI Semibold" panose="020B0702040204020203" pitchFamily="34" charset="0"/>
              </a:endParaRPr>
            </a:p>
          </p:txBody>
        </p:sp>
      </p:grpSp>
      <p:sp>
        <p:nvSpPr>
          <p:cNvPr id="48" name="Content Placeholder 2"/>
          <p:cNvSpPr>
            <a:spLocks noGrp="1"/>
          </p:cNvSpPr>
          <p:nvPr>
            <p:ph idx="4294967295"/>
          </p:nvPr>
        </p:nvSpPr>
        <p:spPr>
          <a:xfrm>
            <a:off x="7090830" y="2960688"/>
            <a:ext cx="4618037" cy="3241675"/>
          </a:xfrm>
        </p:spPr>
        <p:txBody>
          <a:bodyPr>
            <a:noAutofit/>
          </a:bodyPr>
          <a:lstStyle/>
          <a:p>
            <a:pPr marL="274320" indent="-274320">
              <a:spcBef>
                <a:spcPts val="1800"/>
              </a:spcBef>
              <a:buClr>
                <a:srgbClr val="EDC30D"/>
              </a:buClr>
            </a:pPr>
            <a:r>
              <a:rPr lang="en-US" sz="2000" dirty="0">
                <a:solidFill>
                  <a:srgbClr val="282828"/>
                </a:solidFill>
                <a:latin typeface="Segoe UI" panose="020B0502040204020203" pitchFamily="34" charset="0"/>
                <a:cs typeface="Segoe UI" panose="020B0502040204020203" pitchFamily="34" charset="0"/>
              </a:rPr>
              <a:t>Easily embed interactive visuals in your app using REST APIs and the Power BI SDK </a:t>
            </a:r>
          </a:p>
          <a:p>
            <a:pPr marL="274320" indent="-274320">
              <a:spcBef>
                <a:spcPts val="1800"/>
              </a:spcBef>
              <a:buClr>
                <a:srgbClr val="EDC30D"/>
              </a:buClr>
            </a:pPr>
            <a:r>
              <a:rPr lang="en-US" sz="2000" dirty="0">
                <a:solidFill>
                  <a:srgbClr val="282828"/>
                </a:solidFill>
                <a:latin typeface="Segoe UI" panose="020B0502040204020203" pitchFamily="34" charset="0"/>
                <a:cs typeface="Segoe UI" panose="020B0502040204020203" pitchFamily="34" charset="0"/>
              </a:rPr>
              <a:t>Ensure consistent high-fidelity data experiences across any device</a:t>
            </a:r>
          </a:p>
          <a:p>
            <a:pPr marL="274320" indent="-274320">
              <a:spcBef>
                <a:spcPts val="1800"/>
              </a:spcBef>
              <a:buClr>
                <a:srgbClr val="EDC30D"/>
              </a:buClr>
            </a:pPr>
            <a:r>
              <a:rPr lang="en-US" sz="2000" dirty="0">
                <a:solidFill>
                  <a:srgbClr val="282828"/>
                </a:solidFill>
                <a:latin typeface="Segoe UI" panose="020B0502040204020203" pitchFamily="34" charset="0"/>
                <a:cs typeface="Segoe UI" panose="020B0502040204020203" pitchFamily="34" charset="0"/>
              </a:rPr>
              <a:t>Provide friction-free authentication and authorization experiences</a:t>
            </a:r>
          </a:p>
          <a:p>
            <a:pPr marL="274320" indent="-274320">
              <a:spcBef>
                <a:spcPts val="1800"/>
              </a:spcBef>
              <a:buClr>
                <a:srgbClr val="EDC30D"/>
              </a:buClr>
            </a:pPr>
            <a:r>
              <a:rPr lang="en-US" sz="2000" dirty="0">
                <a:solidFill>
                  <a:srgbClr val="282828"/>
                </a:solidFill>
                <a:latin typeface="Segoe UI" panose="020B0502040204020203" pitchFamily="34" charset="0"/>
                <a:cs typeface="Segoe UI" panose="020B0502040204020203" pitchFamily="34" charset="0"/>
              </a:rPr>
              <a:t>Realize faster time-to-value without redesigning your app </a:t>
            </a:r>
          </a:p>
        </p:txBody>
      </p:sp>
      <p:pic>
        <p:nvPicPr>
          <p:cNvPr id="51" name="Picture 50"/>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a:stretch/>
        </p:blipFill>
        <p:spPr bwMode="auto">
          <a:xfrm>
            <a:off x="1" y="2618153"/>
            <a:ext cx="6691086" cy="4239848"/>
          </a:xfrm>
          <a:prstGeom prst="rect">
            <a:avLst/>
          </a:prstGeom>
          <a:ln>
            <a:noFill/>
          </a:ln>
          <a:extLst>
            <a:ext uri="{53640926-AAD7-44D8-BBD7-CCE9431645EC}">
              <a14:shadowObscured xmlns:a14="http://schemas.microsoft.com/office/drawing/2010/main"/>
            </a:ext>
          </a:extLst>
        </p:spPr>
      </p:pic>
      <p:grpSp>
        <p:nvGrpSpPr>
          <p:cNvPr id="23" name="Group 22"/>
          <p:cNvGrpSpPr/>
          <p:nvPr/>
        </p:nvGrpSpPr>
        <p:grpSpPr>
          <a:xfrm>
            <a:off x="0" y="6600607"/>
            <a:ext cx="2029968" cy="257393"/>
            <a:chOff x="10162032" y="6604155"/>
            <a:chExt cx="2029968" cy="257393"/>
          </a:xfrm>
        </p:grpSpPr>
        <p:sp>
          <p:nvSpPr>
            <p:cNvPr id="24" name="Rectangle 23"/>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25" name="Rectangle 24"/>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26" name="Rectangle 25"/>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27" name="Straight Connector 26"/>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36161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364601" y="3632441"/>
            <a:ext cx="4572001" cy="1192897"/>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Bef>
                <a:spcPts val="300"/>
              </a:spcBef>
            </a:pPr>
            <a:r>
              <a:rPr lang="en-US" sz="1400" b="1"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Discovery</a:t>
            </a:r>
            <a:r>
              <a:rPr lang="en-US" sz="1400" dirty="0">
                <a:solidFill>
                  <a:srgbClr val="282828"/>
                </a:solidFill>
                <a:latin typeface="Segoe UI" panose="020B0502040204020203" pitchFamily="34" charset="0"/>
                <a:cs typeface="Segoe UI" panose="020B0502040204020203" pitchFamily="34" charset="0"/>
              </a:rPr>
              <a:t>: Enumerate datasets and reports</a:t>
            </a:r>
          </a:p>
          <a:p>
            <a:pPr>
              <a:spcBef>
                <a:spcPts val="300"/>
              </a:spcBef>
            </a:pPr>
            <a:r>
              <a:rPr lang="en-US" sz="1400" b="1"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Content Creation</a:t>
            </a:r>
            <a:r>
              <a:rPr lang="en-US" sz="1400" dirty="0">
                <a:solidFill>
                  <a:srgbClr val="282828"/>
                </a:solidFill>
                <a:latin typeface="Segoe UI" panose="020B0502040204020203" pitchFamily="34" charset="0"/>
                <a:cs typeface="Segoe UI" panose="020B0502040204020203" pitchFamily="34" charset="0"/>
              </a:rPr>
              <a:t>:</a:t>
            </a:r>
            <a:r>
              <a:rPr lang="en-US" sz="1400" b="1" dirty="0">
                <a:solidFill>
                  <a:srgbClr val="282828"/>
                </a:solidFill>
                <a:latin typeface="Segoe UI" panose="020B0502040204020203" pitchFamily="34" charset="0"/>
                <a:cs typeface="Segoe UI" panose="020B0502040204020203" pitchFamily="34" charset="0"/>
              </a:rPr>
              <a:t> </a:t>
            </a:r>
            <a:r>
              <a:rPr lang="en-US" sz="1400" spc="-30" dirty="0">
                <a:solidFill>
                  <a:srgbClr val="282828"/>
                </a:solidFill>
                <a:latin typeface="Segoe UI" panose="020B0502040204020203" pitchFamily="34" charset="0"/>
                <a:cs typeface="Segoe UI" panose="020B0502040204020203" pitchFamily="34" charset="0"/>
              </a:rPr>
              <a:t>Provision datasets and reports</a:t>
            </a:r>
          </a:p>
          <a:p>
            <a:pPr>
              <a:spcBef>
                <a:spcPts val="300"/>
              </a:spcBef>
            </a:pPr>
            <a:r>
              <a:rPr lang="en-US" sz="1400" b="1"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Embed</a:t>
            </a:r>
            <a:r>
              <a:rPr lang="en-US" sz="1400" dirty="0">
                <a:solidFill>
                  <a:srgbClr val="282828"/>
                </a:solidFill>
                <a:latin typeface="Segoe UI" panose="020B0502040204020203" pitchFamily="34" charset="0"/>
                <a:cs typeface="Segoe UI" panose="020B0502040204020203" pitchFamily="34" charset="0"/>
              </a:rPr>
              <a:t>:</a:t>
            </a:r>
            <a:r>
              <a:rPr lang="en-US" sz="1400" b="1" dirty="0">
                <a:solidFill>
                  <a:srgbClr val="282828"/>
                </a:solidFill>
                <a:latin typeface="Segoe UI" panose="020B0502040204020203" pitchFamily="34" charset="0"/>
                <a:cs typeface="Segoe UI" panose="020B0502040204020203" pitchFamily="34" charset="0"/>
              </a:rPr>
              <a:t> </a:t>
            </a:r>
            <a:r>
              <a:rPr lang="en-US" sz="1400" dirty="0">
                <a:solidFill>
                  <a:srgbClr val="282828"/>
                </a:solidFill>
                <a:latin typeface="Segoe UI" panose="020B0502040204020203" pitchFamily="34" charset="0"/>
                <a:cs typeface="Segoe UI" panose="020B0502040204020203" pitchFamily="34" charset="0"/>
              </a:rPr>
              <a:t>Embed reports</a:t>
            </a:r>
          </a:p>
          <a:p>
            <a:pPr>
              <a:spcBef>
                <a:spcPts val="300"/>
              </a:spcBef>
            </a:pPr>
            <a:r>
              <a:rPr lang="en-US" sz="1400" b="1"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Utility</a:t>
            </a:r>
            <a:r>
              <a:rPr lang="en-US" sz="1400" dirty="0">
                <a:solidFill>
                  <a:srgbClr val="282828"/>
                </a:solidFill>
                <a:latin typeface="Segoe UI" panose="020B0502040204020203" pitchFamily="34" charset="0"/>
                <a:cs typeface="Segoe UI" panose="020B0502040204020203" pitchFamily="34" charset="0"/>
              </a:rPr>
              <a:t>: Set connection strings and credentials</a:t>
            </a:r>
          </a:p>
        </p:txBody>
      </p:sp>
      <p:sp>
        <p:nvSpPr>
          <p:cNvPr id="46" name="Rectangle 45"/>
          <p:cNvSpPr/>
          <p:nvPr/>
        </p:nvSpPr>
        <p:spPr>
          <a:xfrm>
            <a:off x="364602" y="3261280"/>
            <a:ext cx="2863467" cy="3463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2400" b="1"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Power BI APIs</a:t>
            </a:r>
          </a:p>
        </p:txBody>
      </p:sp>
      <p:sp>
        <p:nvSpPr>
          <p:cNvPr id="47" name="Rectangle 46"/>
          <p:cNvSpPr/>
          <p:nvPr/>
        </p:nvSpPr>
        <p:spPr>
          <a:xfrm>
            <a:off x="364602" y="5082359"/>
            <a:ext cx="4643916" cy="3463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2400" b="1" dirty="0">
                <a:solidFill>
                  <a:schemeClr val="tx2"/>
                </a:solidFill>
                <a:latin typeface="Segoe UI Black" panose="020B0A02040204020203" pitchFamily="34" charset="0"/>
                <a:ea typeface="Segoe UI Black" panose="020B0A02040204020203" pitchFamily="34" charset="0"/>
                <a:cs typeface="Segoe UI Black" panose="020B0A02040204020203" pitchFamily="34" charset="0"/>
              </a:rPr>
              <a:t>Azure APIs for automation</a:t>
            </a:r>
          </a:p>
        </p:txBody>
      </p:sp>
      <p:sp>
        <p:nvSpPr>
          <p:cNvPr id="48" name="Rectangle 47"/>
          <p:cNvSpPr/>
          <p:nvPr/>
        </p:nvSpPr>
        <p:spPr>
          <a:xfrm>
            <a:off x="364602" y="5443028"/>
            <a:ext cx="3372902" cy="93669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Bef>
                <a:spcPts val="300"/>
              </a:spcBef>
            </a:pPr>
            <a:r>
              <a:rPr lang="en-US" sz="1400" dirty="0">
                <a:solidFill>
                  <a:srgbClr val="282828"/>
                </a:solidFill>
                <a:latin typeface="Segoe UI" panose="020B0502040204020203" pitchFamily="34" charset="0"/>
                <a:cs typeface="Segoe UI" panose="020B0502040204020203" pitchFamily="34" charset="0"/>
              </a:rPr>
              <a:t>Provision workspace collections</a:t>
            </a:r>
          </a:p>
          <a:p>
            <a:pPr>
              <a:spcBef>
                <a:spcPts val="300"/>
              </a:spcBef>
            </a:pPr>
            <a:r>
              <a:rPr lang="en-US" sz="1400" dirty="0">
                <a:solidFill>
                  <a:srgbClr val="282828"/>
                </a:solidFill>
                <a:latin typeface="Segoe UI" panose="020B0502040204020203" pitchFamily="34" charset="0"/>
                <a:cs typeface="Segoe UI" panose="020B0502040204020203" pitchFamily="34" charset="0"/>
              </a:rPr>
              <a:t>De-provision workspace collections</a:t>
            </a:r>
          </a:p>
          <a:p>
            <a:pPr>
              <a:spcBef>
                <a:spcPts val="300"/>
              </a:spcBef>
            </a:pPr>
            <a:r>
              <a:rPr lang="en-US" sz="1400" dirty="0">
                <a:solidFill>
                  <a:srgbClr val="282828"/>
                </a:solidFill>
                <a:latin typeface="Segoe UI" panose="020B0502040204020203" pitchFamily="34" charset="0"/>
                <a:cs typeface="Segoe UI" panose="020B0502040204020203" pitchFamily="34" charset="0"/>
              </a:rPr>
              <a:t>Manage API keys</a:t>
            </a:r>
          </a:p>
        </p:txBody>
      </p:sp>
      <p:sp>
        <p:nvSpPr>
          <p:cNvPr id="28" name="Rectangle 27"/>
          <p:cNvSpPr/>
          <p:nvPr/>
        </p:nvSpPr>
        <p:spPr>
          <a:xfrm>
            <a:off x="5631543" y="5583742"/>
            <a:ext cx="4782457" cy="795978"/>
          </a:xfrm>
          <a:prstGeom prst="rect">
            <a:avLst/>
          </a:prstGeom>
          <a:noFill/>
          <a:ln w="6350">
            <a:solidFill>
              <a:srgbClr val="1E1E1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631544" y="3104356"/>
            <a:ext cx="4782457" cy="1563188"/>
          </a:xfrm>
          <a:prstGeom prst="rect">
            <a:avLst/>
          </a:prstGeom>
          <a:noFill/>
          <a:ln w="6350">
            <a:solidFill>
              <a:srgbClr val="1E1E1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10443016" y="5843232"/>
            <a:ext cx="1362643" cy="276999"/>
          </a:xfrm>
          <a:prstGeom prst="rect">
            <a:avLst/>
          </a:prstGeom>
          <a:noFill/>
        </p:spPr>
        <p:txBody>
          <a:bodyPr wrap="square" rtlCol="0">
            <a:spAutoFit/>
          </a:bodyPr>
          <a:lstStyle/>
          <a:p>
            <a:pPr lvl="0" defTabSz="932742">
              <a:defRPr/>
            </a:pPr>
            <a:r>
              <a:rPr lang="en-US" sz="1200" b="1" kern="0" dirty="0">
                <a:solidFill>
                  <a:srgbClr val="282828"/>
                </a:solidFill>
              </a:rPr>
              <a:t>Data</a:t>
            </a:r>
            <a:endParaRPr kumimoji="0" lang="en-US" sz="1200" b="1" i="0" u="none" strike="noStrike" kern="0" cap="none" spc="0" normalizeH="0" baseline="0" noProof="0" dirty="0">
              <a:ln>
                <a:noFill/>
              </a:ln>
              <a:solidFill>
                <a:srgbClr val="282828"/>
              </a:solidFill>
              <a:effectLst/>
              <a:uLnTx/>
              <a:uFillTx/>
            </a:endParaRPr>
          </a:p>
        </p:txBody>
      </p:sp>
      <p:sp>
        <p:nvSpPr>
          <p:cNvPr id="51" name="TextBox 50"/>
          <p:cNvSpPr txBox="1"/>
          <p:nvPr/>
        </p:nvSpPr>
        <p:spPr>
          <a:xfrm>
            <a:off x="10443016" y="4995967"/>
            <a:ext cx="1362643" cy="276999"/>
          </a:xfrm>
          <a:prstGeom prst="rect">
            <a:avLst/>
          </a:prstGeom>
          <a:noFill/>
        </p:spPr>
        <p:txBody>
          <a:bodyPr wrap="square" rtlCol="0">
            <a:spAutoFit/>
          </a:bodyPr>
          <a:lstStyle/>
          <a:p>
            <a:pPr lvl="0" defTabSz="932742">
              <a:defRPr/>
            </a:pPr>
            <a:r>
              <a:rPr lang="en-US" sz="1200" b="1" kern="0" dirty="0">
                <a:solidFill>
                  <a:srgbClr val="282828"/>
                </a:solidFill>
              </a:rPr>
              <a:t>Platform</a:t>
            </a:r>
            <a:endParaRPr kumimoji="0" lang="en-US" sz="1200" b="1" i="0" u="none" strike="noStrike" kern="0" cap="none" spc="0" normalizeH="0" baseline="0" noProof="0" dirty="0">
              <a:ln>
                <a:noFill/>
              </a:ln>
              <a:solidFill>
                <a:srgbClr val="282828"/>
              </a:solidFill>
              <a:effectLst/>
              <a:uLnTx/>
              <a:uFillTx/>
            </a:endParaRPr>
          </a:p>
        </p:txBody>
      </p:sp>
      <p:sp>
        <p:nvSpPr>
          <p:cNvPr id="52" name="TextBox 51"/>
          <p:cNvSpPr txBox="1"/>
          <p:nvPr/>
        </p:nvSpPr>
        <p:spPr>
          <a:xfrm>
            <a:off x="10443016" y="3767823"/>
            <a:ext cx="1362643" cy="276999"/>
          </a:xfrm>
          <a:prstGeom prst="rect">
            <a:avLst/>
          </a:prstGeom>
          <a:noFill/>
        </p:spPr>
        <p:txBody>
          <a:bodyPr wrap="square" rtlCol="0">
            <a:spAutoFit/>
          </a:bodyPr>
          <a:lstStyle/>
          <a:p>
            <a:pPr lvl="0" defTabSz="932742">
              <a:defRPr/>
            </a:pPr>
            <a:r>
              <a:rPr lang="en-US" sz="1200" b="1" kern="0" dirty="0">
                <a:solidFill>
                  <a:srgbClr val="282828"/>
                </a:solidFill>
              </a:rPr>
              <a:t>Programmatic</a:t>
            </a:r>
            <a:endParaRPr kumimoji="0" lang="en-US" sz="1200" b="1" i="0" u="none" strike="noStrike" kern="0" cap="none" spc="0" normalizeH="0" baseline="0" noProof="0" dirty="0">
              <a:ln>
                <a:noFill/>
              </a:ln>
              <a:solidFill>
                <a:srgbClr val="282828"/>
              </a:solidFill>
              <a:effectLst/>
              <a:uLnTx/>
              <a:uFillTx/>
            </a:endParaRPr>
          </a:p>
        </p:txBody>
      </p:sp>
      <p:sp>
        <p:nvSpPr>
          <p:cNvPr id="55" name="TextBox 54"/>
          <p:cNvSpPr txBox="1"/>
          <p:nvPr/>
        </p:nvSpPr>
        <p:spPr>
          <a:xfrm>
            <a:off x="8557079" y="5814613"/>
            <a:ext cx="1305358" cy="43088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Azure SQL </a:t>
            </a:r>
            <a:b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b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Data Warehouse</a:t>
            </a:r>
          </a:p>
        </p:txBody>
      </p:sp>
      <p:sp>
        <p:nvSpPr>
          <p:cNvPr id="57" name="TextBox 56"/>
          <p:cNvSpPr txBox="1"/>
          <p:nvPr/>
        </p:nvSpPr>
        <p:spPr>
          <a:xfrm>
            <a:off x="5744021" y="5758802"/>
            <a:ext cx="1577035" cy="43088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Azure SQL </a:t>
            </a:r>
            <a:b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b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Database</a:t>
            </a:r>
          </a:p>
        </p:txBody>
      </p:sp>
      <p:grpSp>
        <p:nvGrpSpPr>
          <p:cNvPr id="68" name="Group 67"/>
          <p:cNvGrpSpPr/>
          <p:nvPr/>
        </p:nvGrpSpPr>
        <p:grpSpPr>
          <a:xfrm rot="19800000">
            <a:off x="6396840" y="3419712"/>
            <a:ext cx="1000879" cy="629634"/>
            <a:chOff x="228586" y="3732906"/>
            <a:chExt cx="3039980" cy="1912400"/>
          </a:xfrm>
          <a:solidFill>
            <a:srgbClr val="1E1E1E"/>
          </a:solidFill>
        </p:grpSpPr>
        <p:sp>
          <p:nvSpPr>
            <p:cNvPr id="69" name="Freeform 68"/>
            <p:cNvSpPr/>
            <p:nvPr/>
          </p:nvSpPr>
          <p:spPr bwMode="auto">
            <a:xfrm>
              <a:off x="228586" y="3732906"/>
              <a:ext cx="1912399" cy="1912400"/>
            </a:xfrm>
            <a:custGeom>
              <a:avLst/>
              <a:gdLst>
                <a:gd name="connsiteX0" fmla="*/ 1107714 w 1912399"/>
                <a:gd name="connsiteY0" fmla="*/ 0 h 1912400"/>
                <a:gd name="connsiteX1" fmla="*/ 1295367 w 1912399"/>
                <a:gd name="connsiteY1" fmla="*/ 49424 h 1912400"/>
                <a:gd name="connsiteX2" fmla="*/ 1292561 w 1912399"/>
                <a:gd name="connsiteY2" fmla="*/ 272823 h 1912400"/>
                <a:gd name="connsiteX3" fmla="*/ 1319590 w 1912399"/>
                <a:gd name="connsiteY3" fmla="*/ 285843 h 1912400"/>
                <a:gd name="connsiteX4" fmla="*/ 1373480 w 1912399"/>
                <a:gd name="connsiteY4" fmla="*/ 318582 h 1912400"/>
                <a:gd name="connsiteX5" fmla="*/ 1564000 w 1912399"/>
                <a:gd name="connsiteY5" fmla="*/ 202638 h 1912400"/>
                <a:gd name="connsiteX6" fmla="*/ 1702074 w 1912399"/>
                <a:gd name="connsiteY6" fmla="*/ 338990 h 1912400"/>
                <a:gd name="connsiteX7" fmla="*/ 1588749 w 1912399"/>
                <a:gd name="connsiteY7" fmla="*/ 530579 h 1912400"/>
                <a:gd name="connsiteX8" fmla="*/ 1626555 w 1912399"/>
                <a:gd name="connsiteY8" fmla="*/ 592808 h 1912400"/>
                <a:gd name="connsiteX9" fmla="*/ 1636116 w 1912399"/>
                <a:gd name="connsiteY9" fmla="*/ 612656 h 1912400"/>
                <a:gd name="connsiteX10" fmla="*/ 1859351 w 1912399"/>
                <a:gd name="connsiteY10" fmla="*/ 607499 h 1912400"/>
                <a:gd name="connsiteX11" fmla="*/ 1910750 w 1912399"/>
                <a:gd name="connsiteY11" fmla="*/ 794621 h 1912400"/>
                <a:gd name="connsiteX12" fmla="*/ 1715952 w 1912399"/>
                <a:gd name="connsiteY12" fmla="*/ 904364 h 1912400"/>
                <a:gd name="connsiteX13" fmla="*/ 1718570 w 1912399"/>
                <a:gd name="connsiteY13" fmla="*/ 956199 h 1912400"/>
                <a:gd name="connsiteX14" fmla="*/ 1716491 w 1912399"/>
                <a:gd name="connsiteY14" fmla="*/ 997357 h 1912400"/>
                <a:gd name="connsiteX15" fmla="*/ 1912399 w 1912399"/>
                <a:gd name="connsiteY15" fmla="*/ 1105023 h 1912400"/>
                <a:gd name="connsiteX16" fmla="*/ 1862975 w 1912399"/>
                <a:gd name="connsiteY16" fmla="*/ 1292677 h 1912400"/>
                <a:gd name="connsiteX17" fmla="*/ 1640864 w 1912399"/>
                <a:gd name="connsiteY17" fmla="*/ 1289887 h 1912400"/>
                <a:gd name="connsiteX18" fmla="*/ 1626555 w 1912399"/>
                <a:gd name="connsiteY18" fmla="*/ 1319591 h 1912400"/>
                <a:gd name="connsiteX19" fmla="*/ 1594634 w 1912399"/>
                <a:gd name="connsiteY19" fmla="*/ 1372134 h 1912400"/>
                <a:gd name="connsiteX20" fmla="*/ 1709760 w 1912399"/>
                <a:gd name="connsiteY20" fmla="*/ 1561309 h 1912400"/>
                <a:gd name="connsiteX21" fmla="*/ 1573408 w 1912399"/>
                <a:gd name="connsiteY21" fmla="*/ 1699383 h 1912400"/>
                <a:gd name="connsiteX22" fmla="*/ 1383815 w 1912399"/>
                <a:gd name="connsiteY22" fmla="*/ 1587240 h 1912400"/>
                <a:gd name="connsiteX23" fmla="*/ 1382447 w 1912399"/>
                <a:gd name="connsiteY23" fmla="*/ 1588369 h 1912400"/>
                <a:gd name="connsiteX24" fmla="*/ 1319589 w 1912399"/>
                <a:gd name="connsiteY24" fmla="*/ 1626556 h 1912400"/>
                <a:gd name="connsiteX25" fmla="*/ 1299743 w 1912399"/>
                <a:gd name="connsiteY25" fmla="*/ 1636116 h 1912400"/>
                <a:gd name="connsiteX26" fmla="*/ 1304898 w 1912399"/>
                <a:gd name="connsiteY26" fmla="*/ 1859353 h 1912400"/>
                <a:gd name="connsiteX27" fmla="*/ 1117777 w 1912399"/>
                <a:gd name="connsiteY27" fmla="*/ 1910752 h 1912400"/>
                <a:gd name="connsiteX28" fmla="*/ 1008034 w 1912399"/>
                <a:gd name="connsiteY28" fmla="*/ 1715953 h 1912400"/>
                <a:gd name="connsiteX29" fmla="*/ 956198 w 1912399"/>
                <a:gd name="connsiteY29" fmla="*/ 1718570 h 1912400"/>
                <a:gd name="connsiteX30" fmla="*/ 912424 w 1912399"/>
                <a:gd name="connsiteY30" fmla="*/ 1716359 h 1912400"/>
                <a:gd name="connsiteX31" fmla="*/ 804686 w 1912399"/>
                <a:gd name="connsiteY31" fmla="*/ 1912400 h 1912400"/>
                <a:gd name="connsiteX32" fmla="*/ 617034 w 1912399"/>
                <a:gd name="connsiteY32" fmla="*/ 1862976 h 1912400"/>
                <a:gd name="connsiteX33" fmla="*/ 619840 w 1912399"/>
                <a:gd name="connsiteY33" fmla="*/ 1639577 h 1912400"/>
                <a:gd name="connsiteX34" fmla="*/ 592809 w 1912399"/>
                <a:gd name="connsiteY34" fmla="*/ 1626557 h 1912400"/>
                <a:gd name="connsiteX35" fmla="*/ 538918 w 1912399"/>
                <a:gd name="connsiteY35" fmla="*/ 1593816 h 1912400"/>
                <a:gd name="connsiteX36" fmla="*/ 348399 w 1912399"/>
                <a:gd name="connsiteY36" fmla="*/ 1709761 h 1912400"/>
                <a:gd name="connsiteX37" fmla="*/ 210325 w 1912399"/>
                <a:gd name="connsiteY37" fmla="*/ 1573408 h 1912400"/>
                <a:gd name="connsiteX38" fmla="*/ 323649 w 1912399"/>
                <a:gd name="connsiteY38" fmla="*/ 1381820 h 1912400"/>
                <a:gd name="connsiteX39" fmla="*/ 285842 w 1912399"/>
                <a:gd name="connsiteY39" fmla="*/ 1319591 h 1912400"/>
                <a:gd name="connsiteX40" fmla="*/ 276283 w 1912399"/>
                <a:gd name="connsiteY40" fmla="*/ 1299744 h 1912400"/>
                <a:gd name="connsiteX41" fmla="*/ 53046 w 1912399"/>
                <a:gd name="connsiteY41" fmla="*/ 1304899 h 1912400"/>
                <a:gd name="connsiteX42" fmla="*/ 1647 w 1912399"/>
                <a:gd name="connsiteY42" fmla="*/ 1117778 h 1912400"/>
                <a:gd name="connsiteX43" fmla="*/ 196447 w 1912399"/>
                <a:gd name="connsiteY43" fmla="*/ 1008034 h 1912400"/>
                <a:gd name="connsiteX44" fmla="*/ 193829 w 1912399"/>
                <a:gd name="connsiteY44" fmla="*/ 956199 h 1912400"/>
                <a:gd name="connsiteX45" fmla="*/ 196172 w 1912399"/>
                <a:gd name="connsiteY45" fmla="*/ 909806 h 1912400"/>
                <a:gd name="connsiteX46" fmla="*/ 0 w 1912399"/>
                <a:gd name="connsiteY46" fmla="*/ 801994 h 1912400"/>
                <a:gd name="connsiteX47" fmla="*/ 49424 w 1912399"/>
                <a:gd name="connsiteY47" fmla="*/ 614342 h 1912400"/>
                <a:gd name="connsiteX48" fmla="*/ 274111 w 1912399"/>
                <a:gd name="connsiteY48" fmla="*/ 617163 h 1912400"/>
                <a:gd name="connsiteX49" fmla="*/ 285843 w 1912399"/>
                <a:gd name="connsiteY49" fmla="*/ 592809 h 1912400"/>
                <a:gd name="connsiteX50" fmla="*/ 319400 w 1912399"/>
                <a:gd name="connsiteY50" fmla="*/ 537571 h 1912400"/>
                <a:gd name="connsiteX51" fmla="*/ 202639 w 1912399"/>
                <a:gd name="connsiteY51" fmla="*/ 345707 h 1912400"/>
                <a:gd name="connsiteX52" fmla="*/ 338991 w 1912399"/>
                <a:gd name="connsiteY52" fmla="*/ 207633 h 1912400"/>
                <a:gd name="connsiteX53" fmla="*/ 532824 w 1912399"/>
                <a:gd name="connsiteY53" fmla="*/ 322285 h 1912400"/>
                <a:gd name="connsiteX54" fmla="*/ 592809 w 1912399"/>
                <a:gd name="connsiteY54" fmla="*/ 285843 h 1912400"/>
                <a:gd name="connsiteX55" fmla="*/ 612656 w 1912399"/>
                <a:gd name="connsiteY55" fmla="*/ 276282 h 1912400"/>
                <a:gd name="connsiteX56" fmla="*/ 607499 w 1912399"/>
                <a:gd name="connsiteY56" fmla="*/ 53048 h 1912400"/>
                <a:gd name="connsiteX57" fmla="*/ 794621 w 1912399"/>
                <a:gd name="connsiteY57" fmla="*/ 1649 h 1912400"/>
                <a:gd name="connsiteX58" fmla="*/ 904364 w 1912399"/>
                <a:gd name="connsiteY58" fmla="*/ 196447 h 1912400"/>
                <a:gd name="connsiteX59" fmla="*/ 956199 w 1912399"/>
                <a:gd name="connsiteY59" fmla="*/ 193829 h 1912400"/>
                <a:gd name="connsiteX60" fmla="*/ 999976 w 1912399"/>
                <a:gd name="connsiteY60" fmla="*/ 196040 h 1912400"/>
                <a:gd name="connsiteX61" fmla="*/ 1107714 w 1912399"/>
                <a:gd name="connsiteY61" fmla="*/ 0 h 1912400"/>
                <a:gd name="connsiteX62" fmla="*/ 956199 w 1912399"/>
                <a:gd name="connsiteY62" fmla="*/ 400859 h 1912400"/>
                <a:gd name="connsiteX63" fmla="*/ 400859 w 1912399"/>
                <a:gd name="connsiteY63" fmla="*/ 956199 h 1912400"/>
                <a:gd name="connsiteX64" fmla="*/ 956199 w 1912399"/>
                <a:gd name="connsiteY64" fmla="*/ 1511540 h 1912400"/>
                <a:gd name="connsiteX65" fmla="*/ 1511539 w 1912399"/>
                <a:gd name="connsiteY65" fmla="*/ 956200 h 1912400"/>
                <a:gd name="connsiteX66" fmla="*/ 956199 w 1912399"/>
                <a:gd name="connsiteY66" fmla="*/ 400859 h 191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912399" h="1912400">
                  <a:moveTo>
                    <a:pt x="1107714" y="0"/>
                  </a:moveTo>
                  <a:lnTo>
                    <a:pt x="1295367" y="49424"/>
                  </a:lnTo>
                  <a:lnTo>
                    <a:pt x="1292561" y="272823"/>
                  </a:lnTo>
                  <a:lnTo>
                    <a:pt x="1319590" y="285843"/>
                  </a:lnTo>
                  <a:lnTo>
                    <a:pt x="1373480" y="318582"/>
                  </a:lnTo>
                  <a:lnTo>
                    <a:pt x="1564000" y="202638"/>
                  </a:lnTo>
                  <a:lnTo>
                    <a:pt x="1702074" y="338990"/>
                  </a:lnTo>
                  <a:lnTo>
                    <a:pt x="1588749" y="530579"/>
                  </a:lnTo>
                  <a:lnTo>
                    <a:pt x="1626555" y="592808"/>
                  </a:lnTo>
                  <a:lnTo>
                    <a:pt x="1636116" y="612656"/>
                  </a:lnTo>
                  <a:lnTo>
                    <a:pt x="1859351" y="607499"/>
                  </a:lnTo>
                  <a:lnTo>
                    <a:pt x="1910750" y="794621"/>
                  </a:lnTo>
                  <a:lnTo>
                    <a:pt x="1715952" y="904364"/>
                  </a:lnTo>
                  <a:lnTo>
                    <a:pt x="1718570" y="956199"/>
                  </a:lnTo>
                  <a:lnTo>
                    <a:pt x="1716491" y="997357"/>
                  </a:lnTo>
                  <a:lnTo>
                    <a:pt x="1912399" y="1105023"/>
                  </a:lnTo>
                  <a:lnTo>
                    <a:pt x="1862975" y="1292677"/>
                  </a:lnTo>
                  <a:lnTo>
                    <a:pt x="1640864" y="1289887"/>
                  </a:lnTo>
                  <a:lnTo>
                    <a:pt x="1626555" y="1319591"/>
                  </a:lnTo>
                  <a:lnTo>
                    <a:pt x="1594634" y="1372134"/>
                  </a:lnTo>
                  <a:lnTo>
                    <a:pt x="1709760" y="1561309"/>
                  </a:lnTo>
                  <a:lnTo>
                    <a:pt x="1573408" y="1699383"/>
                  </a:lnTo>
                  <a:lnTo>
                    <a:pt x="1383815" y="1587240"/>
                  </a:lnTo>
                  <a:lnTo>
                    <a:pt x="1382447" y="1588369"/>
                  </a:lnTo>
                  <a:cubicBezTo>
                    <a:pt x="1362167" y="1602069"/>
                    <a:pt x="1341194" y="1614819"/>
                    <a:pt x="1319589" y="1626556"/>
                  </a:cubicBezTo>
                  <a:lnTo>
                    <a:pt x="1299743" y="1636116"/>
                  </a:lnTo>
                  <a:lnTo>
                    <a:pt x="1304898" y="1859353"/>
                  </a:lnTo>
                  <a:lnTo>
                    <a:pt x="1117777" y="1910752"/>
                  </a:lnTo>
                  <a:lnTo>
                    <a:pt x="1008034" y="1715953"/>
                  </a:lnTo>
                  <a:lnTo>
                    <a:pt x="956198" y="1718570"/>
                  </a:lnTo>
                  <a:lnTo>
                    <a:pt x="912424" y="1716359"/>
                  </a:lnTo>
                  <a:lnTo>
                    <a:pt x="804686" y="1912400"/>
                  </a:lnTo>
                  <a:lnTo>
                    <a:pt x="617034" y="1862976"/>
                  </a:lnTo>
                  <a:lnTo>
                    <a:pt x="619840" y="1639577"/>
                  </a:lnTo>
                  <a:lnTo>
                    <a:pt x="592809" y="1626557"/>
                  </a:lnTo>
                  <a:lnTo>
                    <a:pt x="538918" y="1593816"/>
                  </a:lnTo>
                  <a:lnTo>
                    <a:pt x="348399" y="1709761"/>
                  </a:lnTo>
                  <a:lnTo>
                    <a:pt x="210325" y="1573408"/>
                  </a:lnTo>
                  <a:lnTo>
                    <a:pt x="323649" y="1381820"/>
                  </a:lnTo>
                  <a:lnTo>
                    <a:pt x="285842" y="1319591"/>
                  </a:lnTo>
                  <a:lnTo>
                    <a:pt x="276283" y="1299744"/>
                  </a:lnTo>
                  <a:lnTo>
                    <a:pt x="53046" y="1304899"/>
                  </a:lnTo>
                  <a:lnTo>
                    <a:pt x="1647" y="1117778"/>
                  </a:lnTo>
                  <a:lnTo>
                    <a:pt x="196447" y="1008034"/>
                  </a:lnTo>
                  <a:lnTo>
                    <a:pt x="193829" y="956199"/>
                  </a:lnTo>
                  <a:lnTo>
                    <a:pt x="196172" y="909806"/>
                  </a:lnTo>
                  <a:lnTo>
                    <a:pt x="0" y="801994"/>
                  </a:lnTo>
                  <a:lnTo>
                    <a:pt x="49424" y="614342"/>
                  </a:lnTo>
                  <a:lnTo>
                    <a:pt x="274111" y="617163"/>
                  </a:lnTo>
                  <a:lnTo>
                    <a:pt x="285843" y="592809"/>
                  </a:lnTo>
                  <a:lnTo>
                    <a:pt x="319400" y="537571"/>
                  </a:lnTo>
                  <a:lnTo>
                    <a:pt x="202639" y="345707"/>
                  </a:lnTo>
                  <a:lnTo>
                    <a:pt x="338991" y="207633"/>
                  </a:lnTo>
                  <a:lnTo>
                    <a:pt x="532824" y="322285"/>
                  </a:lnTo>
                  <a:lnTo>
                    <a:pt x="592809" y="285843"/>
                  </a:lnTo>
                  <a:lnTo>
                    <a:pt x="612656" y="276282"/>
                  </a:lnTo>
                  <a:lnTo>
                    <a:pt x="607499" y="53048"/>
                  </a:lnTo>
                  <a:lnTo>
                    <a:pt x="794621" y="1649"/>
                  </a:lnTo>
                  <a:lnTo>
                    <a:pt x="904364" y="196447"/>
                  </a:lnTo>
                  <a:lnTo>
                    <a:pt x="956199" y="193829"/>
                  </a:lnTo>
                  <a:lnTo>
                    <a:pt x="999976" y="196040"/>
                  </a:lnTo>
                  <a:lnTo>
                    <a:pt x="1107714" y="0"/>
                  </a:lnTo>
                  <a:close/>
                  <a:moveTo>
                    <a:pt x="956199" y="400859"/>
                  </a:moveTo>
                  <a:cubicBezTo>
                    <a:pt x="649493" y="400859"/>
                    <a:pt x="400859" y="649493"/>
                    <a:pt x="400859" y="956199"/>
                  </a:cubicBezTo>
                  <a:cubicBezTo>
                    <a:pt x="400859" y="1262906"/>
                    <a:pt x="649493" y="1511540"/>
                    <a:pt x="956199" y="1511540"/>
                  </a:cubicBezTo>
                  <a:cubicBezTo>
                    <a:pt x="1262905" y="1511540"/>
                    <a:pt x="1511539" y="1262907"/>
                    <a:pt x="1511539" y="956200"/>
                  </a:cubicBezTo>
                  <a:cubicBezTo>
                    <a:pt x="1511539" y="649493"/>
                    <a:pt x="1262905" y="400859"/>
                    <a:pt x="956199" y="40085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Freeform 69"/>
            <p:cNvSpPr/>
            <p:nvPr/>
          </p:nvSpPr>
          <p:spPr bwMode="auto">
            <a:xfrm>
              <a:off x="2052494" y="3740498"/>
              <a:ext cx="1216072" cy="1216073"/>
            </a:xfrm>
            <a:custGeom>
              <a:avLst/>
              <a:gdLst>
                <a:gd name="connsiteX0" fmla="*/ 663445 w 1216072"/>
                <a:gd name="connsiteY0" fmla="*/ 0 h 1216073"/>
                <a:gd name="connsiteX1" fmla="*/ 811145 w 1216072"/>
                <a:gd name="connsiteY1" fmla="*/ 32526 h 1216073"/>
                <a:gd name="connsiteX2" fmla="*/ 815964 w 1216072"/>
                <a:gd name="connsiteY2" fmla="*/ 203212 h 1216073"/>
                <a:gd name="connsiteX3" fmla="*/ 838272 w 1216072"/>
                <a:gd name="connsiteY3" fmla="*/ 214050 h 1216073"/>
                <a:gd name="connsiteX4" fmla="*/ 903383 w 1216072"/>
                <a:gd name="connsiteY4" fmla="*/ 263017 h 1216073"/>
                <a:gd name="connsiteX5" fmla="*/ 1064745 w 1216072"/>
                <a:gd name="connsiteY5" fmla="*/ 208886 h 1216073"/>
                <a:gd name="connsiteX6" fmla="*/ 1146186 w 1216072"/>
                <a:gd name="connsiteY6" fmla="*/ 336326 h 1216073"/>
                <a:gd name="connsiteX7" fmla="*/ 1029630 w 1216072"/>
                <a:gd name="connsiteY7" fmla="*/ 459655 h 1216073"/>
                <a:gd name="connsiteX8" fmla="*/ 1039439 w 1216072"/>
                <a:gd name="connsiteY8" fmla="*/ 486861 h 1216073"/>
                <a:gd name="connsiteX9" fmla="*/ 1052615 w 1216072"/>
                <a:gd name="connsiteY9" fmla="*/ 576773 h 1216073"/>
                <a:gd name="connsiteX10" fmla="*/ 1052170 w 1216072"/>
                <a:gd name="connsiteY10" fmla="*/ 584784 h 1216073"/>
                <a:gd name="connsiteX11" fmla="*/ 1216072 w 1216072"/>
                <a:gd name="connsiteY11" fmla="*/ 666344 h 1216073"/>
                <a:gd name="connsiteX12" fmla="*/ 1183546 w 1216072"/>
                <a:gd name="connsiteY12" fmla="*/ 814044 h 1216073"/>
                <a:gd name="connsiteX13" fmla="*/ 992894 w 1216072"/>
                <a:gd name="connsiteY13" fmla="*/ 819426 h 1216073"/>
                <a:gd name="connsiteX14" fmla="*/ 987368 w 1216072"/>
                <a:gd name="connsiteY14" fmla="*/ 830798 h 1216073"/>
                <a:gd name="connsiteX15" fmla="*/ 936193 w 1216072"/>
                <a:gd name="connsiteY15" fmla="*/ 898847 h 1216073"/>
                <a:gd name="connsiteX16" fmla="*/ 993031 w 1216072"/>
                <a:gd name="connsiteY16" fmla="*/ 1068283 h 1216073"/>
                <a:gd name="connsiteX17" fmla="*/ 865591 w 1216072"/>
                <a:gd name="connsiteY17" fmla="*/ 1149724 h 1216073"/>
                <a:gd name="connsiteX18" fmla="*/ 733691 w 1216072"/>
                <a:gd name="connsiteY18" fmla="*/ 1025066 h 1216073"/>
                <a:gd name="connsiteX19" fmla="*/ 714557 w 1216072"/>
                <a:gd name="connsiteY19" fmla="*/ 1031964 h 1216073"/>
                <a:gd name="connsiteX20" fmla="*/ 632049 w 1216072"/>
                <a:gd name="connsiteY20" fmla="*/ 1044056 h 1216073"/>
                <a:gd name="connsiteX21" fmla="*/ 546450 w 1216072"/>
                <a:gd name="connsiteY21" fmla="*/ 1216073 h 1216073"/>
                <a:gd name="connsiteX22" fmla="*/ 398749 w 1216072"/>
                <a:gd name="connsiteY22" fmla="*/ 1183547 h 1216073"/>
                <a:gd name="connsiteX23" fmla="*/ 393312 w 1216072"/>
                <a:gd name="connsiteY23" fmla="*/ 990917 h 1216073"/>
                <a:gd name="connsiteX24" fmla="*/ 370622 w 1216072"/>
                <a:gd name="connsiteY24" fmla="*/ 979894 h 1216073"/>
                <a:gd name="connsiteX25" fmla="*/ 301827 w 1216072"/>
                <a:gd name="connsiteY25" fmla="*/ 928157 h 1216073"/>
                <a:gd name="connsiteX26" fmla="*/ 300170 w 1216072"/>
                <a:gd name="connsiteY26" fmla="*/ 926325 h 1216073"/>
                <a:gd name="connsiteX27" fmla="*/ 122125 w 1216072"/>
                <a:gd name="connsiteY27" fmla="*/ 986051 h 1216073"/>
                <a:gd name="connsiteX28" fmla="*/ 40684 w 1216072"/>
                <a:gd name="connsiteY28" fmla="*/ 858611 h 1216073"/>
                <a:gd name="connsiteX29" fmla="*/ 173443 w 1216072"/>
                <a:gd name="connsiteY29" fmla="*/ 718142 h 1216073"/>
                <a:gd name="connsiteX30" fmla="*/ 169454 w 1216072"/>
                <a:gd name="connsiteY30" fmla="*/ 707082 h 1216073"/>
                <a:gd name="connsiteX31" fmla="*/ 157850 w 1216072"/>
                <a:gd name="connsiteY31" fmla="*/ 627897 h 1216073"/>
                <a:gd name="connsiteX32" fmla="*/ 0 w 1216072"/>
                <a:gd name="connsiteY32" fmla="*/ 549347 h 1216073"/>
                <a:gd name="connsiteX33" fmla="*/ 32527 w 1216072"/>
                <a:gd name="connsiteY33" fmla="*/ 401646 h 1216073"/>
                <a:gd name="connsiteX34" fmla="*/ 205188 w 1216072"/>
                <a:gd name="connsiteY34" fmla="*/ 396774 h 1216073"/>
                <a:gd name="connsiteX35" fmla="*/ 221525 w 1216072"/>
                <a:gd name="connsiteY35" fmla="*/ 363147 h 1216073"/>
                <a:gd name="connsiteX36" fmla="*/ 272704 w 1216072"/>
                <a:gd name="connsiteY36" fmla="*/ 295095 h 1216073"/>
                <a:gd name="connsiteX37" fmla="*/ 215866 w 1216072"/>
                <a:gd name="connsiteY37" fmla="*/ 125661 h 1216073"/>
                <a:gd name="connsiteX38" fmla="*/ 343306 w 1216072"/>
                <a:gd name="connsiteY38" fmla="*/ 44221 h 1216073"/>
                <a:gd name="connsiteX39" fmla="*/ 475204 w 1216072"/>
                <a:gd name="connsiteY39" fmla="*/ 168877 h 1216073"/>
                <a:gd name="connsiteX40" fmla="*/ 494337 w 1216072"/>
                <a:gd name="connsiteY40" fmla="*/ 161979 h 1216073"/>
                <a:gd name="connsiteX41" fmla="*/ 584248 w 1216072"/>
                <a:gd name="connsiteY41" fmla="*/ 148804 h 1216073"/>
                <a:gd name="connsiteX42" fmla="*/ 589260 w 1216072"/>
                <a:gd name="connsiteY42" fmla="*/ 149081 h 1216073"/>
                <a:gd name="connsiteX43" fmla="*/ 663445 w 1216072"/>
                <a:gd name="connsiteY43" fmla="*/ 0 h 1216073"/>
                <a:gd name="connsiteX44" fmla="*/ 596535 w 1216072"/>
                <a:gd name="connsiteY44" fmla="*/ 421434 h 1216073"/>
                <a:gd name="connsiteX45" fmla="*/ 428909 w 1216072"/>
                <a:gd name="connsiteY45" fmla="*/ 604883 h 1216073"/>
                <a:gd name="connsiteX46" fmla="*/ 612359 w 1216072"/>
                <a:gd name="connsiteY46" fmla="*/ 772510 h 1216073"/>
                <a:gd name="connsiteX47" fmla="*/ 779985 w 1216072"/>
                <a:gd name="connsiteY47" fmla="*/ 589060 h 1216073"/>
                <a:gd name="connsiteX48" fmla="*/ 596535 w 1216072"/>
                <a:gd name="connsiteY48" fmla="*/ 421434 h 121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6072" h="1216073">
                  <a:moveTo>
                    <a:pt x="663445" y="0"/>
                  </a:moveTo>
                  <a:lnTo>
                    <a:pt x="811145" y="32526"/>
                  </a:lnTo>
                  <a:lnTo>
                    <a:pt x="815964" y="203212"/>
                  </a:lnTo>
                  <a:lnTo>
                    <a:pt x="838272" y="214050"/>
                  </a:lnTo>
                  <a:lnTo>
                    <a:pt x="903383" y="263017"/>
                  </a:lnTo>
                  <a:lnTo>
                    <a:pt x="1064745" y="208886"/>
                  </a:lnTo>
                  <a:lnTo>
                    <a:pt x="1146186" y="336326"/>
                  </a:lnTo>
                  <a:lnTo>
                    <a:pt x="1029630" y="459655"/>
                  </a:lnTo>
                  <a:lnTo>
                    <a:pt x="1039439" y="486861"/>
                  </a:lnTo>
                  <a:cubicBezTo>
                    <a:pt x="1046723" y="515767"/>
                    <a:pt x="1051221" y="545833"/>
                    <a:pt x="1052615" y="576773"/>
                  </a:cubicBezTo>
                  <a:lnTo>
                    <a:pt x="1052170" y="584784"/>
                  </a:lnTo>
                  <a:lnTo>
                    <a:pt x="1216072" y="666344"/>
                  </a:lnTo>
                  <a:lnTo>
                    <a:pt x="1183546" y="814044"/>
                  </a:lnTo>
                  <a:lnTo>
                    <a:pt x="992894" y="819426"/>
                  </a:lnTo>
                  <a:lnTo>
                    <a:pt x="987368" y="830798"/>
                  </a:lnTo>
                  <a:lnTo>
                    <a:pt x="936193" y="898847"/>
                  </a:lnTo>
                  <a:lnTo>
                    <a:pt x="993031" y="1068283"/>
                  </a:lnTo>
                  <a:lnTo>
                    <a:pt x="865591" y="1149724"/>
                  </a:lnTo>
                  <a:lnTo>
                    <a:pt x="733691" y="1025066"/>
                  </a:lnTo>
                  <a:lnTo>
                    <a:pt x="714557" y="1031964"/>
                  </a:lnTo>
                  <a:lnTo>
                    <a:pt x="632049" y="1044056"/>
                  </a:lnTo>
                  <a:lnTo>
                    <a:pt x="546450" y="1216073"/>
                  </a:lnTo>
                  <a:lnTo>
                    <a:pt x="398749" y="1183547"/>
                  </a:lnTo>
                  <a:lnTo>
                    <a:pt x="393312" y="990917"/>
                  </a:lnTo>
                  <a:lnTo>
                    <a:pt x="370622" y="979894"/>
                  </a:lnTo>
                  <a:cubicBezTo>
                    <a:pt x="346052" y="964860"/>
                    <a:pt x="323017" y="947520"/>
                    <a:pt x="301827" y="928157"/>
                  </a:cubicBezTo>
                  <a:lnTo>
                    <a:pt x="300170" y="926325"/>
                  </a:lnTo>
                  <a:lnTo>
                    <a:pt x="122125" y="986051"/>
                  </a:lnTo>
                  <a:lnTo>
                    <a:pt x="40684" y="858611"/>
                  </a:lnTo>
                  <a:lnTo>
                    <a:pt x="173443" y="718142"/>
                  </a:lnTo>
                  <a:lnTo>
                    <a:pt x="169454" y="707082"/>
                  </a:lnTo>
                  <a:lnTo>
                    <a:pt x="157850" y="627897"/>
                  </a:lnTo>
                  <a:lnTo>
                    <a:pt x="0" y="549347"/>
                  </a:lnTo>
                  <a:lnTo>
                    <a:pt x="32527" y="401646"/>
                  </a:lnTo>
                  <a:lnTo>
                    <a:pt x="205188" y="396774"/>
                  </a:lnTo>
                  <a:lnTo>
                    <a:pt x="221525" y="363147"/>
                  </a:lnTo>
                  <a:lnTo>
                    <a:pt x="272704" y="295095"/>
                  </a:lnTo>
                  <a:lnTo>
                    <a:pt x="215866" y="125661"/>
                  </a:lnTo>
                  <a:lnTo>
                    <a:pt x="343306" y="44221"/>
                  </a:lnTo>
                  <a:lnTo>
                    <a:pt x="475204" y="168877"/>
                  </a:lnTo>
                  <a:lnTo>
                    <a:pt x="494337" y="161979"/>
                  </a:lnTo>
                  <a:cubicBezTo>
                    <a:pt x="523243" y="154695"/>
                    <a:pt x="553308" y="150198"/>
                    <a:pt x="584248" y="148804"/>
                  </a:cubicBezTo>
                  <a:lnTo>
                    <a:pt x="589260" y="149081"/>
                  </a:lnTo>
                  <a:lnTo>
                    <a:pt x="663445" y="0"/>
                  </a:lnTo>
                  <a:close/>
                  <a:moveTo>
                    <a:pt x="596535" y="421434"/>
                  </a:moveTo>
                  <a:cubicBezTo>
                    <a:pt x="499588" y="425803"/>
                    <a:pt x="424539" y="507937"/>
                    <a:pt x="428909" y="604883"/>
                  </a:cubicBezTo>
                  <a:cubicBezTo>
                    <a:pt x="433278" y="701831"/>
                    <a:pt x="515411" y="776880"/>
                    <a:pt x="612359" y="772510"/>
                  </a:cubicBezTo>
                  <a:cubicBezTo>
                    <a:pt x="709305" y="768141"/>
                    <a:pt x="784355" y="686007"/>
                    <a:pt x="779985" y="589060"/>
                  </a:cubicBezTo>
                  <a:cubicBezTo>
                    <a:pt x="775616" y="492114"/>
                    <a:pt x="693483" y="417064"/>
                    <a:pt x="596535" y="42143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rot="19800000">
            <a:off x="8713954" y="3419712"/>
            <a:ext cx="1000879" cy="629634"/>
            <a:chOff x="228586" y="3732906"/>
            <a:chExt cx="3039980" cy="1912400"/>
          </a:xfrm>
          <a:solidFill>
            <a:srgbClr val="1E1E1E"/>
          </a:solidFill>
        </p:grpSpPr>
        <p:sp>
          <p:nvSpPr>
            <p:cNvPr id="72" name="Freeform 71"/>
            <p:cNvSpPr/>
            <p:nvPr/>
          </p:nvSpPr>
          <p:spPr bwMode="auto">
            <a:xfrm>
              <a:off x="228586" y="3732906"/>
              <a:ext cx="1912399" cy="1912400"/>
            </a:xfrm>
            <a:custGeom>
              <a:avLst/>
              <a:gdLst>
                <a:gd name="connsiteX0" fmla="*/ 1107714 w 1912399"/>
                <a:gd name="connsiteY0" fmla="*/ 0 h 1912400"/>
                <a:gd name="connsiteX1" fmla="*/ 1295367 w 1912399"/>
                <a:gd name="connsiteY1" fmla="*/ 49424 h 1912400"/>
                <a:gd name="connsiteX2" fmla="*/ 1292561 w 1912399"/>
                <a:gd name="connsiteY2" fmla="*/ 272823 h 1912400"/>
                <a:gd name="connsiteX3" fmla="*/ 1319590 w 1912399"/>
                <a:gd name="connsiteY3" fmla="*/ 285843 h 1912400"/>
                <a:gd name="connsiteX4" fmla="*/ 1373480 w 1912399"/>
                <a:gd name="connsiteY4" fmla="*/ 318582 h 1912400"/>
                <a:gd name="connsiteX5" fmla="*/ 1564000 w 1912399"/>
                <a:gd name="connsiteY5" fmla="*/ 202638 h 1912400"/>
                <a:gd name="connsiteX6" fmla="*/ 1702074 w 1912399"/>
                <a:gd name="connsiteY6" fmla="*/ 338990 h 1912400"/>
                <a:gd name="connsiteX7" fmla="*/ 1588749 w 1912399"/>
                <a:gd name="connsiteY7" fmla="*/ 530579 h 1912400"/>
                <a:gd name="connsiteX8" fmla="*/ 1626555 w 1912399"/>
                <a:gd name="connsiteY8" fmla="*/ 592808 h 1912400"/>
                <a:gd name="connsiteX9" fmla="*/ 1636116 w 1912399"/>
                <a:gd name="connsiteY9" fmla="*/ 612656 h 1912400"/>
                <a:gd name="connsiteX10" fmla="*/ 1859351 w 1912399"/>
                <a:gd name="connsiteY10" fmla="*/ 607499 h 1912400"/>
                <a:gd name="connsiteX11" fmla="*/ 1910750 w 1912399"/>
                <a:gd name="connsiteY11" fmla="*/ 794621 h 1912400"/>
                <a:gd name="connsiteX12" fmla="*/ 1715952 w 1912399"/>
                <a:gd name="connsiteY12" fmla="*/ 904364 h 1912400"/>
                <a:gd name="connsiteX13" fmla="*/ 1718570 w 1912399"/>
                <a:gd name="connsiteY13" fmla="*/ 956199 h 1912400"/>
                <a:gd name="connsiteX14" fmla="*/ 1716491 w 1912399"/>
                <a:gd name="connsiteY14" fmla="*/ 997357 h 1912400"/>
                <a:gd name="connsiteX15" fmla="*/ 1912399 w 1912399"/>
                <a:gd name="connsiteY15" fmla="*/ 1105023 h 1912400"/>
                <a:gd name="connsiteX16" fmla="*/ 1862975 w 1912399"/>
                <a:gd name="connsiteY16" fmla="*/ 1292677 h 1912400"/>
                <a:gd name="connsiteX17" fmla="*/ 1640864 w 1912399"/>
                <a:gd name="connsiteY17" fmla="*/ 1289887 h 1912400"/>
                <a:gd name="connsiteX18" fmla="*/ 1626555 w 1912399"/>
                <a:gd name="connsiteY18" fmla="*/ 1319591 h 1912400"/>
                <a:gd name="connsiteX19" fmla="*/ 1594634 w 1912399"/>
                <a:gd name="connsiteY19" fmla="*/ 1372134 h 1912400"/>
                <a:gd name="connsiteX20" fmla="*/ 1709760 w 1912399"/>
                <a:gd name="connsiteY20" fmla="*/ 1561309 h 1912400"/>
                <a:gd name="connsiteX21" fmla="*/ 1573408 w 1912399"/>
                <a:gd name="connsiteY21" fmla="*/ 1699383 h 1912400"/>
                <a:gd name="connsiteX22" fmla="*/ 1383815 w 1912399"/>
                <a:gd name="connsiteY22" fmla="*/ 1587240 h 1912400"/>
                <a:gd name="connsiteX23" fmla="*/ 1382447 w 1912399"/>
                <a:gd name="connsiteY23" fmla="*/ 1588369 h 1912400"/>
                <a:gd name="connsiteX24" fmla="*/ 1319589 w 1912399"/>
                <a:gd name="connsiteY24" fmla="*/ 1626556 h 1912400"/>
                <a:gd name="connsiteX25" fmla="*/ 1299743 w 1912399"/>
                <a:gd name="connsiteY25" fmla="*/ 1636116 h 1912400"/>
                <a:gd name="connsiteX26" fmla="*/ 1304898 w 1912399"/>
                <a:gd name="connsiteY26" fmla="*/ 1859353 h 1912400"/>
                <a:gd name="connsiteX27" fmla="*/ 1117777 w 1912399"/>
                <a:gd name="connsiteY27" fmla="*/ 1910752 h 1912400"/>
                <a:gd name="connsiteX28" fmla="*/ 1008034 w 1912399"/>
                <a:gd name="connsiteY28" fmla="*/ 1715953 h 1912400"/>
                <a:gd name="connsiteX29" fmla="*/ 956198 w 1912399"/>
                <a:gd name="connsiteY29" fmla="*/ 1718570 h 1912400"/>
                <a:gd name="connsiteX30" fmla="*/ 912424 w 1912399"/>
                <a:gd name="connsiteY30" fmla="*/ 1716359 h 1912400"/>
                <a:gd name="connsiteX31" fmla="*/ 804686 w 1912399"/>
                <a:gd name="connsiteY31" fmla="*/ 1912400 h 1912400"/>
                <a:gd name="connsiteX32" fmla="*/ 617034 w 1912399"/>
                <a:gd name="connsiteY32" fmla="*/ 1862976 h 1912400"/>
                <a:gd name="connsiteX33" fmla="*/ 619840 w 1912399"/>
                <a:gd name="connsiteY33" fmla="*/ 1639577 h 1912400"/>
                <a:gd name="connsiteX34" fmla="*/ 592809 w 1912399"/>
                <a:gd name="connsiteY34" fmla="*/ 1626557 h 1912400"/>
                <a:gd name="connsiteX35" fmla="*/ 538918 w 1912399"/>
                <a:gd name="connsiteY35" fmla="*/ 1593816 h 1912400"/>
                <a:gd name="connsiteX36" fmla="*/ 348399 w 1912399"/>
                <a:gd name="connsiteY36" fmla="*/ 1709761 h 1912400"/>
                <a:gd name="connsiteX37" fmla="*/ 210325 w 1912399"/>
                <a:gd name="connsiteY37" fmla="*/ 1573408 h 1912400"/>
                <a:gd name="connsiteX38" fmla="*/ 323649 w 1912399"/>
                <a:gd name="connsiteY38" fmla="*/ 1381820 h 1912400"/>
                <a:gd name="connsiteX39" fmla="*/ 285842 w 1912399"/>
                <a:gd name="connsiteY39" fmla="*/ 1319591 h 1912400"/>
                <a:gd name="connsiteX40" fmla="*/ 276283 w 1912399"/>
                <a:gd name="connsiteY40" fmla="*/ 1299744 h 1912400"/>
                <a:gd name="connsiteX41" fmla="*/ 53046 w 1912399"/>
                <a:gd name="connsiteY41" fmla="*/ 1304899 h 1912400"/>
                <a:gd name="connsiteX42" fmla="*/ 1647 w 1912399"/>
                <a:gd name="connsiteY42" fmla="*/ 1117778 h 1912400"/>
                <a:gd name="connsiteX43" fmla="*/ 196447 w 1912399"/>
                <a:gd name="connsiteY43" fmla="*/ 1008034 h 1912400"/>
                <a:gd name="connsiteX44" fmla="*/ 193829 w 1912399"/>
                <a:gd name="connsiteY44" fmla="*/ 956199 h 1912400"/>
                <a:gd name="connsiteX45" fmla="*/ 196172 w 1912399"/>
                <a:gd name="connsiteY45" fmla="*/ 909806 h 1912400"/>
                <a:gd name="connsiteX46" fmla="*/ 0 w 1912399"/>
                <a:gd name="connsiteY46" fmla="*/ 801994 h 1912400"/>
                <a:gd name="connsiteX47" fmla="*/ 49424 w 1912399"/>
                <a:gd name="connsiteY47" fmla="*/ 614342 h 1912400"/>
                <a:gd name="connsiteX48" fmla="*/ 274111 w 1912399"/>
                <a:gd name="connsiteY48" fmla="*/ 617163 h 1912400"/>
                <a:gd name="connsiteX49" fmla="*/ 285843 w 1912399"/>
                <a:gd name="connsiteY49" fmla="*/ 592809 h 1912400"/>
                <a:gd name="connsiteX50" fmla="*/ 319400 w 1912399"/>
                <a:gd name="connsiteY50" fmla="*/ 537571 h 1912400"/>
                <a:gd name="connsiteX51" fmla="*/ 202639 w 1912399"/>
                <a:gd name="connsiteY51" fmla="*/ 345707 h 1912400"/>
                <a:gd name="connsiteX52" fmla="*/ 338991 w 1912399"/>
                <a:gd name="connsiteY52" fmla="*/ 207633 h 1912400"/>
                <a:gd name="connsiteX53" fmla="*/ 532824 w 1912399"/>
                <a:gd name="connsiteY53" fmla="*/ 322285 h 1912400"/>
                <a:gd name="connsiteX54" fmla="*/ 592809 w 1912399"/>
                <a:gd name="connsiteY54" fmla="*/ 285843 h 1912400"/>
                <a:gd name="connsiteX55" fmla="*/ 612656 w 1912399"/>
                <a:gd name="connsiteY55" fmla="*/ 276282 h 1912400"/>
                <a:gd name="connsiteX56" fmla="*/ 607499 w 1912399"/>
                <a:gd name="connsiteY56" fmla="*/ 53048 h 1912400"/>
                <a:gd name="connsiteX57" fmla="*/ 794621 w 1912399"/>
                <a:gd name="connsiteY57" fmla="*/ 1649 h 1912400"/>
                <a:gd name="connsiteX58" fmla="*/ 904364 w 1912399"/>
                <a:gd name="connsiteY58" fmla="*/ 196447 h 1912400"/>
                <a:gd name="connsiteX59" fmla="*/ 956199 w 1912399"/>
                <a:gd name="connsiteY59" fmla="*/ 193829 h 1912400"/>
                <a:gd name="connsiteX60" fmla="*/ 999976 w 1912399"/>
                <a:gd name="connsiteY60" fmla="*/ 196040 h 1912400"/>
                <a:gd name="connsiteX61" fmla="*/ 1107714 w 1912399"/>
                <a:gd name="connsiteY61" fmla="*/ 0 h 1912400"/>
                <a:gd name="connsiteX62" fmla="*/ 956199 w 1912399"/>
                <a:gd name="connsiteY62" fmla="*/ 400859 h 1912400"/>
                <a:gd name="connsiteX63" fmla="*/ 400859 w 1912399"/>
                <a:gd name="connsiteY63" fmla="*/ 956199 h 1912400"/>
                <a:gd name="connsiteX64" fmla="*/ 956199 w 1912399"/>
                <a:gd name="connsiteY64" fmla="*/ 1511540 h 1912400"/>
                <a:gd name="connsiteX65" fmla="*/ 1511539 w 1912399"/>
                <a:gd name="connsiteY65" fmla="*/ 956200 h 1912400"/>
                <a:gd name="connsiteX66" fmla="*/ 956199 w 1912399"/>
                <a:gd name="connsiteY66" fmla="*/ 400859 h 191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912399" h="1912400">
                  <a:moveTo>
                    <a:pt x="1107714" y="0"/>
                  </a:moveTo>
                  <a:lnTo>
                    <a:pt x="1295367" y="49424"/>
                  </a:lnTo>
                  <a:lnTo>
                    <a:pt x="1292561" y="272823"/>
                  </a:lnTo>
                  <a:lnTo>
                    <a:pt x="1319590" y="285843"/>
                  </a:lnTo>
                  <a:lnTo>
                    <a:pt x="1373480" y="318582"/>
                  </a:lnTo>
                  <a:lnTo>
                    <a:pt x="1564000" y="202638"/>
                  </a:lnTo>
                  <a:lnTo>
                    <a:pt x="1702074" y="338990"/>
                  </a:lnTo>
                  <a:lnTo>
                    <a:pt x="1588749" y="530579"/>
                  </a:lnTo>
                  <a:lnTo>
                    <a:pt x="1626555" y="592808"/>
                  </a:lnTo>
                  <a:lnTo>
                    <a:pt x="1636116" y="612656"/>
                  </a:lnTo>
                  <a:lnTo>
                    <a:pt x="1859351" y="607499"/>
                  </a:lnTo>
                  <a:lnTo>
                    <a:pt x="1910750" y="794621"/>
                  </a:lnTo>
                  <a:lnTo>
                    <a:pt x="1715952" y="904364"/>
                  </a:lnTo>
                  <a:lnTo>
                    <a:pt x="1718570" y="956199"/>
                  </a:lnTo>
                  <a:lnTo>
                    <a:pt x="1716491" y="997357"/>
                  </a:lnTo>
                  <a:lnTo>
                    <a:pt x="1912399" y="1105023"/>
                  </a:lnTo>
                  <a:lnTo>
                    <a:pt x="1862975" y="1292677"/>
                  </a:lnTo>
                  <a:lnTo>
                    <a:pt x="1640864" y="1289887"/>
                  </a:lnTo>
                  <a:lnTo>
                    <a:pt x="1626555" y="1319591"/>
                  </a:lnTo>
                  <a:lnTo>
                    <a:pt x="1594634" y="1372134"/>
                  </a:lnTo>
                  <a:lnTo>
                    <a:pt x="1709760" y="1561309"/>
                  </a:lnTo>
                  <a:lnTo>
                    <a:pt x="1573408" y="1699383"/>
                  </a:lnTo>
                  <a:lnTo>
                    <a:pt x="1383815" y="1587240"/>
                  </a:lnTo>
                  <a:lnTo>
                    <a:pt x="1382447" y="1588369"/>
                  </a:lnTo>
                  <a:cubicBezTo>
                    <a:pt x="1362167" y="1602069"/>
                    <a:pt x="1341194" y="1614819"/>
                    <a:pt x="1319589" y="1626556"/>
                  </a:cubicBezTo>
                  <a:lnTo>
                    <a:pt x="1299743" y="1636116"/>
                  </a:lnTo>
                  <a:lnTo>
                    <a:pt x="1304898" y="1859353"/>
                  </a:lnTo>
                  <a:lnTo>
                    <a:pt x="1117777" y="1910752"/>
                  </a:lnTo>
                  <a:lnTo>
                    <a:pt x="1008034" y="1715953"/>
                  </a:lnTo>
                  <a:lnTo>
                    <a:pt x="956198" y="1718570"/>
                  </a:lnTo>
                  <a:lnTo>
                    <a:pt x="912424" y="1716359"/>
                  </a:lnTo>
                  <a:lnTo>
                    <a:pt x="804686" y="1912400"/>
                  </a:lnTo>
                  <a:lnTo>
                    <a:pt x="617034" y="1862976"/>
                  </a:lnTo>
                  <a:lnTo>
                    <a:pt x="619840" y="1639577"/>
                  </a:lnTo>
                  <a:lnTo>
                    <a:pt x="592809" y="1626557"/>
                  </a:lnTo>
                  <a:lnTo>
                    <a:pt x="538918" y="1593816"/>
                  </a:lnTo>
                  <a:lnTo>
                    <a:pt x="348399" y="1709761"/>
                  </a:lnTo>
                  <a:lnTo>
                    <a:pt x="210325" y="1573408"/>
                  </a:lnTo>
                  <a:lnTo>
                    <a:pt x="323649" y="1381820"/>
                  </a:lnTo>
                  <a:lnTo>
                    <a:pt x="285842" y="1319591"/>
                  </a:lnTo>
                  <a:lnTo>
                    <a:pt x="276283" y="1299744"/>
                  </a:lnTo>
                  <a:lnTo>
                    <a:pt x="53046" y="1304899"/>
                  </a:lnTo>
                  <a:lnTo>
                    <a:pt x="1647" y="1117778"/>
                  </a:lnTo>
                  <a:lnTo>
                    <a:pt x="196447" y="1008034"/>
                  </a:lnTo>
                  <a:lnTo>
                    <a:pt x="193829" y="956199"/>
                  </a:lnTo>
                  <a:lnTo>
                    <a:pt x="196172" y="909806"/>
                  </a:lnTo>
                  <a:lnTo>
                    <a:pt x="0" y="801994"/>
                  </a:lnTo>
                  <a:lnTo>
                    <a:pt x="49424" y="614342"/>
                  </a:lnTo>
                  <a:lnTo>
                    <a:pt x="274111" y="617163"/>
                  </a:lnTo>
                  <a:lnTo>
                    <a:pt x="285843" y="592809"/>
                  </a:lnTo>
                  <a:lnTo>
                    <a:pt x="319400" y="537571"/>
                  </a:lnTo>
                  <a:lnTo>
                    <a:pt x="202639" y="345707"/>
                  </a:lnTo>
                  <a:lnTo>
                    <a:pt x="338991" y="207633"/>
                  </a:lnTo>
                  <a:lnTo>
                    <a:pt x="532824" y="322285"/>
                  </a:lnTo>
                  <a:lnTo>
                    <a:pt x="592809" y="285843"/>
                  </a:lnTo>
                  <a:lnTo>
                    <a:pt x="612656" y="276282"/>
                  </a:lnTo>
                  <a:lnTo>
                    <a:pt x="607499" y="53048"/>
                  </a:lnTo>
                  <a:lnTo>
                    <a:pt x="794621" y="1649"/>
                  </a:lnTo>
                  <a:lnTo>
                    <a:pt x="904364" y="196447"/>
                  </a:lnTo>
                  <a:lnTo>
                    <a:pt x="956199" y="193829"/>
                  </a:lnTo>
                  <a:lnTo>
                    <a:pt x="999976" y="196040"/>
                  </a:lnTo>
                  <a:lnTo>
                    <a:pt x="1107714" y="0"/>
                  </a:lnTo>
                  <a:close/>
                  <a:moveTo>
                    <a:pt x="956199" y="400859"/>
                  </a:moveTo>
                  <a:cubicBezTo>
                    <a:pt x="649493" y="400859"/>
                    <a:pt x="400859" y="649493"/>
                    <a:pt x="400859" y="956199"/>
                  </a:cubicBezTo>
                  <a:cubicBezTo>
                    <a:pt x="400859" y="1262906"/>
                    <a:pt x="649493" y="1511540"/>
                    <a:pt x="956199" y="1511540"/>
                  </a:cubicBezTo>
                  <a:cubicBezTo>
                    <a:pt x="1262905" y="1511540"/>
                    <a:pt x="1511539" y="1262907"/>
                    <a:pt x="1511539" y="956200"/>
                  </a:cubicBezTo>
                  <a:cubicBezTo>
                    <a:pt x="1511539" y="649493"/>
                    <a:pt x="1262905" y="400859"/>
                    <a:pt x="956199" y="40085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72"/>
            <p:cNvSpPr/>
            <p:nvPr/>
          </p:nvSpPr>
          <p:spPr bwMode="auto">
            <a:xfrm>
              <a:off x="2052494" y="3740498"/>
              <a:ext cx="1216072" cy="1216073"/>
            </a:xfrm>
            <a:custGeom>
              <a:avLst/>
              <a:gdLst>
                <a:gd name="connsiteX0" fmla="*/ 663445 w 1216072"/>
                <a:gd name="connsiteY0" fmla="*/ 0 h 1216073"/>
                <a:gd name="connsiteX1" fmla="*/ 811145 w 1216072"/>
                <a:gd name="connsiteY1" fmla="*/ 32526 h 1216073"/>
                <a:gd name="connsiteX2" fmla="*/ 815964 w 1216072"/>
                <a:gd name="connsiteY2" fmla="*/ 203212 h 1216073"/>
                <a:gd name="connsiteX3" fmla="*/ 838272 w 1216072"/>
                <a:gd name="connsiteY3" fmla="*/ 214050 h 1216073"/>
                <a:gd name="connsiteX4" fmla="*/ 903383 w 1216072"/>
                <a:gd name="connsiteY4" fmla="*/ 263017 h 1216073"/>
                <a:gd name="connsiteX5" fmla="*/ 1064745 w 1216072"/>
                <a:gd name="connsiteY5" fmla="*/ 208886 h 1216073"/>
                <a:gd name="connsiteX6" fmla="*/ 1146186 w 1216072"/>
                <a:gd name="connsiteY6" fmla="*/ 336326 h 1216073"/>
                <a:gd name="connsiteX7" fmla="*/ 1029630 w 1216072"/>
                <a:gd name="connsiteY7" fmla="*/ 459655 h 1216073"/>
                <a:gd name="connsiteX8" fmla="*/ 1039439 w 1216072"/>
                <a:gd name="connsiteY8" fmla="*/ 486861 h 1216073"/>
                <a:gd name="connsiteX9" fmla="*/ 1052615 w 1216072"/>
                <a:gd name="connsiteY9" fmla="*/ 576773 h 1216073"/>
                <a:gd name="connsiteX10" fmla="*/ 1052170 w 1216072"/>
                <a:gd name="connsiteY10" fmla="*/ 584784 h 1216073"/>
                <a:gd name="connsiteX11" fmla="*/ 1216072 w 1216072"/>
                <a:gd name="connsiteY11" fmla="*/ 666344 h 1216073"/>
                <a:gd name="connsiteX12" fmla="*/ 1183546 w 1216072"/>
                <a:gd name="connsiteY12" fmla="*/ 814044 h 1216073"/>
                <a:gd name="connsiteX13" fmla="*/ 992894 w 1216072"/>
                <a:gd name="connsiteY13" fmla="*/ 819426 h 1216073"/>
                <a:gd name="connsiteX14" fmla="*/ 987368 w 1216072"/>
                <a:gd name="connsiteY14" fmla="*/ 830798 h 1216073"/>
                <a:gd name="connsiteX15" fmla="*/ 936193 w 1216072"/>
                <a:gd name="connsiteY15" fmla="*/ 898847 h 1216073"/>
                <a:gd name="connsiteX16" fmla="*/ 993031 w 1216072"/>
                <a:gd name="connsiteY16" fmla="*/ 1068283 h 1216073"/>
                <a:gd name="connsiteX17" fmla="*/ 865591 w 1216072"/>
                <a:gd name="connsiteY17" fmla="*/ 1149724 h 1216073"/>
                <a:gd name="connsiteX18" fmla="*/ 733691 w 1216072"/>
                <a:gd name="connsiteY18" fmla="*/ 1025066 h 1216073"/>
                <a:gd name="connsiteX19" fmla="*/ 714557 w 1216072"/>
                <a:gd name="connsiteY19" fmla="*/ 1031964 h 1216073"/>
                <a:gd name="connsiteX20" fmla="*/ 632049 w 1216072"/>
                <a:gd name="connsiteY20" fmla="*/ 1044056 h 1216073"/>
                <a:gd name="connsiteX21" fmla="*/ 546450 w 1216072"/>
                <a:gd name="connsiteY21" fmla="*/ 1216073 h 1216073"/>
                <a:gd name="connsiteX22" fmla="*/ 398749 w 1216072"/>
                <a:gd name="connsiteY22" fmla="*/ 1183547 h 1216073"/>
                <a:gd name="connsiteX23" fmla="*/ 393312 w 1216072"/>
                <a:gd name="connsiteY23" fmla="*/ 990917 h 1216073"/>
                <a:gd name="connsiteX24" fmla="*/ 370622 w 1216072"/>
                <a:gd name="connsiteY24" fmla="*/ 979894 h 1216073"/>
                <a:gd name="connsiteX25" fmla="*/ 301827 w 1216072"/>
                <a:gd name="connsiteY25" fmla="*/ 928157 h 1216073"/>
                <a:gd name="connsiteX26" fmla="*/ 300170 w 1216072"/>
                <a:gd name="connsiteY26" fmla="*/ 926325 h 1216073"/>
                <a:gd name="connsiteX27" fmla="*/ 122125 w 1216072"/>
                <a:gd name="connsiteY27" fmla="*/ 986051 h 1216073"/>
                <a:gd name="connsiteX28" fmla="*/ 40684 w 1216072"/>
                <a:gd name="connsiteY28" fmla="*/ 858611 h 1216073"/>
                <a:gd name="connsiteX29" fmla="*/ 173443 w 1216072"/>
                <a:gd name="connsiteY29" fmla="*/ 718142 h 1216073"/>
                <a:gd name="connsiteX30" fmla="*/ 169454 w 1216072"/>
                <a:gd name="connsiteY30" fmla="*/ 707082 h 1216073"/>
                <a:gd name="connsiteX31" fmla="*/ 157850 w 1216072"/>
                <a:gd name="connsiteY31" fmla="*/ 627897 h 1216073"/>
                <a:gd name="connsiteX32" fmla="*/ 0 w 1216072"/>
                <a:gd name="connsiteY32" fmla="*/ 549347 h 1216073"/>
                <a:gd name="connsiteX33" fmla="*/ 32527 w 1216072"/>
                <a:gd name="connsiteY33" fmla="*/ 401646 h 1216073"/>
                <a:gd name="connsiteX34" fmla="*/ 205188 w 1216072"/>
                <a:gd name="connsiteY34" fmla="*/ 396774 h 1216073"/>
                <a:gd name="connsiteX35" fmla="*/ 221525 w 1216072"/>
                <a:gd name="connsiteY35" fmla="*/ 363147 h 1216073"/>
                <a:gd name="connsiteX36" fmla="*/ 272704 w 1216072"/>
                <a:gd name="connsiteY36" fmla="*/ 295095 h 1216073"/>
                <a:gd name="connsiteX37" fmla="*/ 215866 w 1216072"/>
                <a:gd name="connsiteY37" fmla="*/ 125661 h 1216073"/>
                <a:gd name="connsiteX38" fmla="*/ 343306 w 1216072"/>
                <a:gd name="connsiteY38" fmla="*/ 44221 h 1216073"/>
                <a:gd name="connsiteX39" fmla="*/ 475204 w 1216072"/>
                <a:gd name="connsiteY39" fmla="*/ 168877 h 1216073"/>
                <a:gd name="connsiteX40" fmla="*/ 494337 w 1216072"/>
                <a:gd name="connsiteY40" fmla="*/ 161979 h 1216073"/>
                <a:gd name="connsiteX41" fmla="*/ 584248 w 1216072"/>
                <a:gd name="connsiteY41" fmla="*/ 148804 h 1216073"/>
                <a:gd name="connsiteX42" fmla="*/ 589260 w 1216072"/>
                <a:gd name="connsiteY42" fmla="*/ 149081 h 1216073"/>
                <a:gd name="connsiteX43" fmla="*/ 663445 w 1216072"/>
                <a:gd name="connsiteY43" fmla="*/ 0 h 1216073"/>
                <a:gd name="connsiteX44" fmla="*/ 596535 w 1216072"/>
                <a:gd name="connsiteY44" fmla="*/ 421434 h 1216073"/>
                <a:gd name="connsiteX45" fmla="*/ 428909 w 1216072"/>
                <a:gd name="connsiteY45" fmla="*/ 604883 h 1216073"/>
                <a:gd name="connsiteX46" fmla="*/ 612359 w 1216072"/>
                <a:gd name="connsiteY46" fmla="*/ 772510 h 1216073"/>
                <a:gd name="connsiteX47" fmla="*/ 779985 w 1216072"/>
                <a:gd name="connsiteY47" fmla="*/ 589060 h 1216073"/>
                <a:gd name="connsiteX48" fmla="*/ 596535 w 1216072"/>
                <a:gd name="connsiteY48" fmla="*/ 421434 h 121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6072" h="1216073">
                  <a:moveTo>
                    <a:pt x="663445" y="0"/>
                  </a:moveTo>
                  <a:lnTo>
                    <a:pt x="811145" y="32526"/>
                  </a:lnTo>
                  <a:lnTo>
                    <a:pt x="815964" y="203212"/>
                  </a:lnTo>
                  <a:lnTo>
                    <a:pt x="838272" y="214050"/>
                  </a:lnTo>
                  <a:lnTo>
                    <a:pt x="903383" y="263017"/>
                  </a:lnTo>
                  <a:lnTo>
                    <a:pt x="1064745" y="208886"/>
                  </a:lnTo>
                  <a:lnTo>
                    <a:pt x="1146186" y="336326"/>
                  </a:lnTo>
                  <a:lnTo>
                    <a:pt x="1029630" y="459655"/>
                  </a:lnTo>
                  <a:lnTo>
                    <a:pt x="1039439" y="486861"/>
                  </a:lnTo>
                  <a:cubicBezTo>
                    <a:pt x="1046723" y="515767"/>
                    <a:pt x="1051221" y="545833"/>
                    <a:pt x="1052615" y="576773"/>
                  </a:cubicBezTo>
                  <a:lnTo>
                    <a:pt x="1052170" y="584784"/>
                  </a:lnTo>
                  <a:lnTo>
                    <a:pt x="1216072" y="666344"/>
                  </a:lnTo>
                  <a:lnTo>
                    <a:pt x="1183546" y="814044"/>
                  </a:lnTo>
                  <a:lnTo>
                    <a:pt x="992894" y="819426"/>
                  </a:lnTo>
                  <a:lnTo>
                    <a:pt x="987368" y="830798"/>
                  </a:lnTo>
                  <a:lnTo>
                    <a:pt x="936193" y="898847"/>
                  </a:lnTo>
                  <a:lnTo>
                    <a:pt x="993031" y="1068283"/>
                  </a:lnTo>
                  <a:lnTo>
                    <a:pt x="865591" y="1149724"/>
                  </a:lnTo>
                  <a:lnTo>
                    <a:pt x="733691" y="1025066"/>
                  </a:lnTo>
                  <a:lnTo>
                    <a:pt x="714557" y="1031964"/>
                  </a:lnTo>
                  <a:lnTo>
                    <a:pt x="632049" y="1044056"/>
                  </a:lnTo>
                  <a:lnTo>
                    <a:pt x="546450" y="1216073"/>
                  </a:lnTo>
                  <a:lnTo>
                    <a:pt x="398749" y="1183547"/>
                  </a:lnTo>
                  <a:lnTo>
                    <a:pt x="393312" y="990917"/>
                  </a:lnTo>
                  <a:lnTo>
                    <a:pt x="370622" y="979894"/>
                  </a:lnTo>
                  <a:cubicBezTo>
                    <a:pt x="346052" y="964860"/>
                    <a:pt x="323017" y="947520"/>
                    <a:pt x="301827" y="928157"/>
                  </a:cubicBezTo>
                  <a:lnTo>
                    <a:pt x="300170" y="926325"/>
                  </a:lnTo>
                  <a:lnTo>
                    <a:pt x="122125" y="986051"/>
                  </a:lnTo>
                  <a:lnTo>
                    <a:pt x="40684" y="858611"/>
                  </a:lnTo>
                  <a:lnTo>
                    <a:pt x="173443" y="718142"/>
                  </a:lnTo>
                  <a:lnTo>
                    <a:pt x="169454" y="707082"/>
                  </a:lnTo>
                  <a:lnTo>
                    <a:pt x="157850" y="627897"/>
                  </a:lnTo>
                  <a:lnTo>
                    <a:pt x="0" y="549347"/>
                  </a:lnTo>
                  <a:lnTo>
                    <a:pt x="32527" y="401646"/>
                  </a:lnTo>
                  <a:lnTo>
                    <a:pt x="205188" y="396774"/>
                  </a:lnTo>
                  <a:lnTo>
                    <a:pt x="221525" y="363147"/>
                  </a:lnTo>
                  <a:lnTo>
                    <a:pt x="272704" y="295095"/>
                  </a:lnTo>
                  <a:lnTo>
                    <a:pt x="215866" y="125661"/>
                  </a:lnTo>
                  <a:lnTo>
                    <a:pt x="343306" y="44221"/>
                  </a:lnTo>
                  <a:lnTo>
                    <a:pt x="475204" y="168877"/>
                  </a:lnTo>
                  <a:lnTo>
                    <a:pt x="494337" y="161979"/>
                  </a:lnTo>
                  <a:cubicBezTo>
                    <a:pt x="523243" y="154695"/>
                    <a:pt x="553308" y="150198"/>
                    <a:pt x="584248" y="148804"/>
                  </a:cubicBezTo>
                  <a:lnTo>
                    <a:pt x="589260" y="149081"/>
                  </a:lnTo>
                  <a:lnTo>
                    <a:pt x="663445" y="0"/>
                  </a:lnTo>
                  <a:close/>
                  <a:moveTo>
                    <a:pt x="596535" y="421434"/>
                  </a:moveTo>
                  <a:cubicBezTo>
                    <a:pt x="499588" y="425803"/>
                    <a:pt x="424539" y="507937"/>
                    <a:pt x="428909" y="604883"/>
                  </a:cubicBezTo>
                  <a:cubicBezTo>
                    <a:pt x="433278" y="701831"/>
                    <a:pt x="515411" y="776880"/>
                    <a:pt x="612359" y="772510"/>
                  </a:cubicBezTo>
                  <a:cubicBezTo>
                    <a:pt x="709305" y="768141"/>
                    <a:pt x="784355" y="686007"/>
                    <a:pt x="779985" y="589060"/>
                  </a:cubicBezTo>
                  <a:cubicBezTo>
                    <a:pt x="775616" y="492114"/>
                    <a:pt x="693483" y="417064"/>
                    <a:pt x="596535" y="42143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4" name="TextBox 73"/>
          <p:cNvSpPr txBox="1"/>
          <p:nvPr/>
        </p:nvSpPr>
        <p:spPr>
          <a:xfrm>
            <a:off x="6071492" y="4995967"/>
            <a:ext cx="1546482" cy="261610"/>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Microsoft Azure</a:t>
            </a:r>
          </a:p>
        </p:txBody>
      </p:sp>
      <p:sp>
        <p:nvSpPr>
          <p:cNvPr id="75" name="TextBox 74"/>
          <p:cNvSpPr txBox="1"/>
          <p:nvPr/>
        </p:nvSpPr>
        <p:spPr>
          <a:xfrm>
            <a:off x="6136741" y="4278428"/>
            <a:ext cx="1380832" cy="253916"/>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REST APIs</a:t>
            </a:r>
          </a:p>
        </p:txBody>
      </p:sp>
      <p:sp>
        <p:nvSpPr>
          <p:cNvPr id="76" name="TextBox 75"/>
          <p:cNvSpPr txBox="1"/>
          <p:nvPr/>
        </p:nvSpPr>
        <p:spPr>
          <a:xfrm>
            <a:off x="8117995" y="4278428"/>
            <a:ext cx="2183526" cy="253916"/>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Azure</a:t>
            </a:r>
            <a:r>
              <a:rPr kumimoji="0" lang="en-US" sz="1050" b="0" i="0" u="none" strike="noStrike" kern="0" cap="none" spc="0" normalizeH="0" noProof="0" dirty="0">
                <a:ln>
                  <a:noFill/>
                </a:ln>
                <a:solidFill>
                  <a:srgbClr val="282828"/>
                </a:solidFill>
                <a:effectLst/>
                <a:uLnTx/>
                <a:uFillTx/>
                <a:latin typeface="Segoe UI Semibold" panose="020B0702040204020203" pitchFamily="34" charset="0"/>
                <a:cs typeface="Segoe UI Semibold" panose="020B0702040204020203" pitchFamily="34" charset="0"/>
              </a:rPr>
              <a:t> Resource Manager API</a:t>
            </a:r>
            <a:endParaRPr kumimoji="0" lang="en-US" sz="105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endParaRPr>
          </a:p>
        </p:txBody>
      </p:sp>
      <p:sp>
        <p:nvSpPr>
          <p:cNvPr id="85" name="Rectangle 84"/>
          <p:cNvSpPr/>
          <p:nvPr/>
        </p:nvSpPr>
        <p:spPr>
          <a:xfrm>
            <a:off x="5631543" y="4728677"/>
            <a:ext cx="4782457" cy="795978"/>
          </a:xfrm>
          <a:prstGeom prst="rect">
            <a:avLst/>
          </a:prstGeom>
          <a:noFill/>
          <a:ln w="6350">
            <a:solidFill>
              <a:srgbClr val="1E1E1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p:nvPr/>
        </p:nvCxnSpPr>
        <p:spPr>
          <a:xfrm>
            <a:off x="8022771" y="3187170"/>
            <a:ext cx="0" cy="1397560"/>
          </a:xfrm>
          <a:prstGeom prst="line">
            <a:avLst/>
          </a:prstGeom>
          <a:ln w="6350">
            <a:solidFill>
              <a:srgbClr val="1E1E1E">
                <a:alpha val="50000"/>
              </a:srgbClr>
            </a:solidFill>
            <a:prstDash val="dash"/>
          </a:ln>
        </p:spPr>
        <p:style>
          <a:lnRef idx="1">
            <a:schemeClr val="accent1"/>
          </a:lnRef>
          <a:fillRef idx="0">
            <a:schemeClr val="accent1"/>
          </a:fillRef>
          <a:effectRef idx="0">
            <a:schemeClr val="accent1"/>
          </a:effectRef>
          <a:fontRef idx="minor">
            <a:schemeClr val="tx1"/>
          </a:fontRef>
        </p:style>
      </p:cxnSp>
      <p:sp>
        <p:nvSpPr>
          <p:cNvPr id="93" name="Right Arrow 92"/>
          <p:cNvSpPr/>
          <p:nvPr/>
        </p:nvSpPr>
        <p:spPr>
          <a:xfrm rot="16200000">
            <a:off x="7885414" y="2439905"/>
            <a:ext cx="274718" cy="345138"/>
          </a:xfrm>
          <a:prstGeom prst="righ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TextBox 93"/>
          <p:cNvSpPr txBox="1"/>
          <p:nvPr/>
        </p:nvSpPr>
        <p:spPr>
          <a:xfrm>
            <a:off x="7333921" y="2193251"/>
            <a:ext cx="137705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Your app</a:t>
            </a:r>
          </a:p>
        </p:txBody>
      </p:sp>
      <p:sp>
        <p:nvSpPr>
          <p:cNvPr id="98" name="TextBox 97"/>
          <p:cNvSpPr txBox="1"/>
          <p:nvPr/>
        </p:nvSpPr>
        <p:spPr>
          <a:xfrm>
            <a:off x="8436517" y="4995967"/>
            <a:ext cx="1546482" cy="261610"/>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Power BI Embedded</a:t>
            </a:r>
          </a:p>
        </p:txBody>
      </p:sp>
      <p:grpSp>
        <p:nvGrpSpPr>
          <p:cNvPr id="99" name="Group 98"/>
          <p:cNvGrpSpPr/>
          <p:nvPr/>
        </p:nvGrpSpPr>
        <p:grpSpPr>
          <a:xfrm>
            <a:off x="7558544" y="1494043"/>
            <a:ext cx="927809" cy="694770"/>
            <a:chOff x="10467794" y="2369307"/>
            <a:chExt cx="1004386" cy="752113"/>
          </a:xfrm>
        </p:grpSpPr>
        <p:sp>
          <p:nvSpPr>
            <p:cNvPr id="100" name="Freeform 99"/>
            <p:cNvSpPr>
              <a:spLocks noChangeAspect="1"/>
            </p:cNvSpPr>
            <p:nvPr/>
          </p:nvSpPr>
          <p:spPr bwMode="auto">
            <a:xfrm>
              <a:off x="10768048" y="2628306"/>
              <a:ext cx="375318" cy="374098"/>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rgbClr val="1E1E1E"/>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sp>
          <p:nvSpPr>
            <p:cNvPr id="101" name="Freeform 100"/>
            <p:cNvSpPr/>
            <p:nvPr/>
          </p:nvSpPr>
          <p:spPr>
            <a:xfrm>
              <a:off x="10467794" y="2369307"/>
              <a:ext cx="1004386" cy="752113"/>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rgbClr val="1E1E1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102" name="Left Bracket 101"/>
          <p:cNvSpPr/>
          <p:nvPr/>
        </p:nvSpPr>
        <p:spPr>
          <a:xfrm rot="5400000" flipV="1">
            <a:off x="7930371" y="464794"/>
            <a:ext cx="184802" cy="4754880"/>
          </a:xfrm>
          <a:prstGeom prst="leftBracket">
            <a:avLst/>
          </a:prstGeom>
          <a:ln w="19050">
            <a:solidFill>
              <a:srgbClr val="EDC30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36" b="1" dirty="0"/>
          </a:p>
        </p:txBody>
      </p:sp>
      <p:sp>
        <p:nvSpPr>
          <p:cNvPr id="35" name="Rectangle 34"/>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r>
              <a:rPr lang="en-US" sz="440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Power BI Embedded API surface</a:t>
            </a:r>
            <a:endParaRPr lang="en-US" sz="4400" dirty="0">
              <a:solidFill>
                <a:srgbClr val="282828"/>
              </a:solidFill>
              <a:latin typeface="Segoe UI Light" panose="020B0502040204020203" pitchFamily="34" charset="0"/>
              <a:cs typeface="Segoe UI Light" panose="020B0502040204020203" pitchFamily="34" charset="0"/>
            </a:endParaRPr>
          </a:p>
        </p:txBody>
      </p:sp>
      <p:sp>
        <p:nvSpPr>
          <p:cNvPr id="39" name="Right Arrow 38"/>
          <p:cNvSpPr/>
          <p:nvPr/>
        </p:nvSpPr>
        <p:spPr>
          <a:xfrm>
            <a:off x="5076543" y="3794841"/>
            <a:ext cx="274718" cy="345138"/>
          </a:xfrm>
          <a:prstGeom prst="righ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Left Bracket 39"/>
          <p:cNvSpPr/>
          <p:nvPr/>
        </p:nvSpPr>
        <p:spPr>
          <a:xfrm rot="10800000" flipV="1">
            <a:off x="4891741" y="3158237"/>
            <a:ext cx="184802" cy="3200400"/>
          </a:xfrm>
          <a:prstGeom prst="leftBracket">
            <a:avLst/>
          </a:prstGeom>
          <a:ln w="19050">
            <a:solidFill>
              <a:srgbClr val="EDC30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36" b="1" dirty="0"/>
          </a:p>
        </p:txBody>
      </p:sp>
      <p:cxnSp>
        <p:nvCxnSpPr>
          <p:cNvPr id="45" name="Straight Connector 44"/>
          <p:cNvCxnSpPr/>
          <p:nvPr/>
        </p:nvCxnSpPr>
        <p:spPr>
          <a:xfrm flipH="1">
            <a:off x="449662" y="4890824"/>
            <a:ext cx="4157125" cy="0"/>
          </a:xfrm>
          <a:prstGeom prst="line">
            <a:avLst/>
          </a:prstGeom>
          <a:ln w="6350">
            <a:solidFill>
              <a:srgbClr val="1E1E1E">
                <a:alpha val="50000"/>
              </a:srgbClr>
            </a:solidFill>
            <a:prstDash val="dash"/>
          </a:ln>
        </p:spPr>
        <p:style>
          <a:lnRef idx="1">
            <a:schemeClr val="accent1"/>
          </a:lnRef>
          <a:fillRef idx="0">
            <a:schemeClr val="accent1"/>
          </a:fillRef>
          <a:effectRef idx="0">
            <a:schemeClr val="accent1"/>
          </a:effectRef>
          <a:fontRef idx="minor">
            <a:schemeClr val="tx1"/>
          </a:fontRef>
        </p:style>
      </p:cxnSp>
      <p:grpSp>
        <p:nvGrpSpPr>
          <p:cNvPr id="80" name="Group 79"/>
          <p:cNvGrpSpPr/>
          <p:nvPr/>
        </p:nvGrpSpPr>
        <p:grpSpPr>
          <a:xfrm>
            <a:off x="0" y="6600607"/>
            <a:ext cx="2029968" cy="257393"/>
            <a:chOff x="10162032" y="6604155"/>
            <a:chExt cx="2029968" cy="257393"/>
          </a:xfrm>
        </p:grpSpPr>
        <p:sp>
          <p:nvSpPr>
            <p:cNvPr id="81" name="Rectangle 80"/>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82" name="Rectangle 81"/>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83" name="Rectangle 82"/>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84" name="Straight Connector 83"/>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9104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ebGL 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03811" y="1464483"/>
            <a:ext cx="828352" cy="3446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w3.org/html/logo/downloads/HTML5_Logo_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95642" y="1361657"/>
            <a:ext cx="550258" cy="550258"/>
          </a:xfrm>
          <a:prstGeom prst="rect">
            <a:avLst/>
          </a:prstGeom>
          <a:noFill/>
          <a:extLst>
            <a:ext uri="{909E8E84-426E-40DD-AFC4-6F175D3DCCD1}">
              <a14:hiddenFill xmlns:a14="http://schemas.microsoft.com/office/drawing/2010/main">
                <a:solidFill>
                  <a:srgbClr val="FFFFFF"/>
                </a:solidFill>
              </a14:hiddenFill>
            </a:ext>
          </a:extLst>
        </p:spPr>
      </p:pic>
      <p:sp>
        <p:nvSpPr>
          <p:cNvPr id="15" name="Left Bracket 14"/>
          <p:cNvSpPr/>
          <p:nvPr/>
        </p:nvSpPr>
        <p:spPr>
          <a:xfrm rot="16200000" flipV="1">
            <a:off x="8480643" y="343367"/>
            <a:ext cx="184802" cy="3108960"/>
          </a:xfrm>
          <a:prstGeom prst="leftBracket">
            <a:avLst/>
          </a:prstGeom>
          <a:ln w="19050">
            <a:solidFill>
              <a:srgbClr val="EDC30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36" b="1" dirty="0"/>
          </a:p>
        </p:txBody>
      </p:sp>
      <p:grpSp>
        <p:nvGrpSpPr>
          <p:cNvPr id="5" name="Group 4"/>
          <p:cNvGrpSpPr/>
          <p:nvPr/>
        </p:nvGrpSpPr>
        <p:grpSpPr>
          <a:xfrm>
            <a:off x="10297083" y="5438413"/>
            <a:ext cx="1230728" cy="326992"/>
            <a:chOff x="10475955" y="5621578"/>
            <a:chExt cx="1046886" cy="278147"/>
          </a:xfrm>
        </p:grpSpPr>
        <p:sp>
          <p:nvSpPr>
            <p:cNvPr id="13" name="Freeform 12"/>
            <p:cNvSpPr>
              <a:spLocks/>
            </p:cNvSpPr>
            <p:nvPr/>
          </p:nvSpPr>
          <p:spPr bwMode="auto">
            <a:xfrm>
              <a:off x="11331887" y="5621578"/>
              <a:ext cx="190954" cy="235782"/>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1E1E1E"/>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14" name="Group 13"/>
            <p:cNvGrpSpPr>
              <a:grpSpLocks noChangeAspect="1"/>
            </p:cNvGrpSpPr>
            <p:nvPr/>
          </p:nvGrpSpPr>
          <p:grpSpPr>
            <a:xfrm>
              <a:off x="10905966" y="5640344"/>
              <a:ext cx="217668" cy="259381"/>
              <a:chOff x="4130675" y="1004888"/>
              <a:chExt cx="4175126" cy="4975225"/>
            </a:xfrm>
          </p:grpSpPr>
          <p:sp>
            <p:nvSpPr>
              <p:cNvPr id="16" name="Freeform 10"/>
              <p:cNvSpPr>
                <a:spLocks/>
              </p:cNvSpPr>
              <p:nvPr/>
            </p:nvSpPr>
            <p:spPr bwMode="auto">
              <a:xfrm>
                <a:off x="4130675" y="2624135"/>
                <a:ext cx="609600" cy="1879601"/>
              </a:xfrm>
              <a:custGeom>
                <a:avLst/>
                <a:gdLst>
                  <a:gd name="T0" fmla="*/ 59 w 119"/>
                  <a:gd name="T1" fmla="*/ 0 h 367"/>
                  <a:gd name="T2" fmla="*/ 0 w 119"/>
                  <a:gd name="T3" fmla="*/ 60 h 367"/>
                  <a:gd name="T4" fmla="*/ 0 w 119"/>
                  <a:gd name="T5" fmla="*/ 60 h 367"/>
                  <a:gd name="T6" fmla="*/ 0 w 119"/>
                  <a:gd name="T7" fmla="*/ 160 h 367"/>
                  <a:gd name="T8" fmla="*/ 0 w 119"/>
                  <a:gd name="T9" fmla="*/ 208 h 367"/>
                  <a:gd name="T10" fmla="*/ 0 w 119"/>
                  <a:gd name="T11" fmla="*/ 308 h 367"/>
                  <a:gd name="T12" fmla="*/ 0 w 119"/>
                  <a:gd name="T13" fmla="*/ 308 h 367"/>
                  <a:gd name="T14" fmla="*/ 59 w 119"/>
                  <a:gd name="T15" fmla="*/ 367 h 367"/>
                  <a:gd name="T16" fmla="*/ 119 w 119"/>
                  <a:gd name="T17" fmla="*/ 308 h 367"/>
                  <a:gd name="T18" fmla="*/ 119 w 119"/>
                  <a:gd name="T19" fmla="*/ 308 h 367"/>
                  <a:gd name="T20" fmla="*/ 119 w 119"/>
                  <a:gd name="T21" fmla="*/ 208 h 367"/>
                  <a:gd name="T22" fmla="*/ 119 w 119"/>
                  <a:gd name="T23" fmla="*/ 160 h 367"/>
                  <a:gd name="T24" fmla="*/ 119 w 119"/>
                  <a:gd name="T25" fmla="*/ 60 h 367"/>
                  <a:gd name="T26" fmla="*/ 119 w 119"/>
                  <a:gd name="T27" fmla="*/ 60 h 367"/>
                  <a:gd name="T28" fmla="*/ 59 w 119"/>
                  <a:gd name="T2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367">
                    <a:moveTo>
                      <a:pt x="59" y="0"/>
                    </a:moveTo>
                    <a:cubicBezTo>
                      <a:pt x="27" y="0"/>
                      <a:pt x="0" y="27"/>
                      <a:pt x="0" y="60"/>
                    </a:cubicBezTo>
                    <a:cubicBezTo>
                      <a:pt x="0" y="60"/>
                      <a:pt x="0" y="60"/>
                      <a:pt x="0" y="60"/>
                    </a:cubicBezTo>
                    <a:cubicBezTo>
                      <a:pt x="0" y="160"/>
                      <a:pt x="0" y="160"/>
                      <a:pt x="0" y="160"/>
                    </a:cubicBezTo>
                    <a:cubicBezTo>
                      <a:pt x="0" y="208"/>
                      <a:pt x="0" y="208"/>
                      <a:pt x="0" y="208"/>
                    </a:cubicBezTo>
                    <a:cubicBezTo>
                      <a:pt x="0" y="308"/>
                      <a:pt x="0" y="308"/>
                      <a:pt x="0" y="308"/>
                    </a:cubicBezTo>
                    <a:cubicBezTo>
                      <a:pt x="0" y="308"/>
                      <a:pt x="0" y="308"/>
                      <a:pt x="0" y="308"/>
                    </a:cubicBezTo>
                    <a:cubicBezTo>
                      <a:pt x="0" y="341"/>
                      <a:pt x="27" y="367"/>
                      <a:pt x="59" y="367"/>
                    </a:cubicBezTo>
                    <a:cubicBezTo>
                      <a:pt x="92" y="367"/>
                      <a:pt x="119" y="341"/>
                      <a:pt x="119" y="308"/>
                    </a:cubicBezTo>
                    <a:cubicBezTo>
                      <a:pt x="119" y="308"/>
                      <a:pt x="119" y="308"/>
                      <a:pt x="119" y="308"/>
                    </a:cubicBezTo>
                    <a:cubicBezTo>
                      <a:pt x="119" y="208"/>
                      <a:pt x="119" y="208"/>
                      <a:pt x="119" y="208"/>
                    </a:cubicBezTo>
                    <a:cubicBezTo>
                      <a:pt x="119" y="160"/>
                      <a:pt x="119" y="160"/>
                      <a:pt x="119" y="160"/>
                    </a:cubicBezTo>
                    <a:cubicBezTo>
                      <a:pt x="119" y="60"/>
                      <a:pt x="119" y="60"/>
                      <a:pt x="119" y="60"/>
                    </a:cubicBezTo>
                    <a:cubicBezTo>
                      <a:pt x="119" y="60"/>
                      <a:pt x="119" y="60"/>
                      <a:pt x="119" y="60"/>
                    </a:cubicBezTo>
                    <a:cubicBezTo>
                      <a:pt x="119" y="27"/>
                      <a:pt x="92" y="0"/>
                      <a:pt x="59" y="0"/>
                    </a:cubicBezTo>
                    <a:close/>
                  </a:path>
                </a:pathLst>
              </a:custGeom>
              <a:solidFill>
                <a:srgbClr val="A4CA39"/>
              </a:solidFill>
              <a:ln w="9525">
                <a:noFill/>
                <a:round/>
                <a:headEnd/>
                <a:tailEnd/>
              </a:ln>
              <a:extLst/>
            </p:spPr>
            <p:txBody>
              <a:bodyPr vert="horz" wrap="square" lIns="89642" tIns="0" rIns="0" bIns="0" numCol="1" anchor="t" anchorCtr="0" compatLnSpc="1">
                <a:prstTxWarp prst="textNoShape">
                  <a:avLst/>
                </a:prstTxWarp>
              </a:bodyPr>
              <a:lstStyle/>
              <a:p>
                <a:endParaRPr lang="en-US" sz="500"/>
              </a:p>
            </p:txBody>
          </p:sp>
          <p:sp>
            <p:nvSpPr>
              <p:cNvPr id="17" name="Freeform 11"/>
              <p:cNvSpPr>
                <a:spLocks/>
              </p:cNvSpPr>
              <p:nvPr/>
            </p:nvSpPr>
            <p:spPr bwMode="auto">
              <a:xfrm>
                <a:off x="7700963" y="2624135"/>
                <a:ext cx="604838" cy="1879601"/>
              </a:xfrm>
              <a:custGeom>
                <a:avLst/>
                <a:gdLst>
                  <a:gd name="T0" fmla="*/ 118 w 118"/>
                  <a:gd name="T1" fmla="*/ 60 h 367"/>
                  <a:gd name="T2" fmla="*/ 59 w 118"/>
                  <a:gd name="T3" fmla="*/ 0 h 367"/>
                  <a:gd name="T4" fmla="*/ 0 w 118"/>
                  <a:gd name="T5" fmla="*/ 60 h 367"/>
                  <a:gd name="T6" fmla="*/ 0 w 118"/>
                  <a:gd name="T7" fmla="*/ 60 h 367"/>
                  <a:gd name="T8" fmla="*/ 0 w 118"/>
                  <a:gd name="T9" fmla="*/ 160 h 367"/>
                  <a:gd name="T10" fmla="*/ 0 w 118"/>
                  <a:gd name="T11" fmla="*/ 208 h 367"/>
                  <a:gd name="T12" fmla="*/ 0 w 118"/>
                  <a:gd name="T13" fmla="*/ 308 h 367"/>
                  <a:gd name="T14" fmla="*/ 0 w 118"/>
                  <a:gd name="T15" fmla="*/ 308 h 367"/>
                  <a:gd name="T16" fmla="*/ 59 w 118"/>
                  <a:gd name="T17" fmla="*/ 367 h 367"/>
                  <a:gd name="T18" fmla="*/ 118 w 118"/>
                  <a:gd name="T19" fmla="*/ 308 h 367"/>
                  <a:gd name="T20" fmla="*/ 118 w 118"/>
                  <a:gd name="T21" fmla="*/ 308 h 367"/>
                  <a:gd name="T22" fmla="*/ 118 w 118"/>
                  <a:gd name="T23" fmla="*/ 208 h 367"/>
                  <a:gd name="T24" fmla="*/ 118 w 118"/>
                  <a:gd name="T25" fmla="*/ 160 h 367"/>
                  <a:gd name="T26" fmla="*/ 118 w 118"/>
                  <a:gd name="T27" fmla="*/ 6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367">
                    <a:moveTo>
                      <a:pt x="118" y="60"/>
                    </a:moveTo>
                    <a:cubicBezTo>
                      <a:pt x="118" y="27"/>
                      <a:pt x="92" y="0"/>
                      <a:pt x="59" y="0"/>
                    </a:cubicBezTo>
                    <a:cubicBezTo>
                      <a:pt x="26" y="0"/>
                      <a:pt x="0" y="27"/>
                      <a:pt x="0" y="60"/>
                    </a:cubicBezTo>
                    <a:cubicBezTo>
                      <a:pt x="0" y="60"/>
                      <a:pt x="0" y="60"/>
                      <a:pt x="0" y="60"/>
                    </a:cubicBezTo>
                    <a:cubicBezTo>
                      <a:pt x="0" y="160"/>
                      <a:pt x="0" y="160"/>
                      <a:pt x="0" y="160"/>
                    </a:cubicBezTo>
                    <a:cubicBezTo>
                      <a:pt x="0" y="208"/>
                      <a:pt x="0" y="208"/>
                      <a:pt x="0" y="208"/>
                    </a:cubicBezTo>
                    <a:cubicBezTo>
                      <a:pt x="0" y="308"/>
                      <a:pt x="0" y="308"/>
                      <a:pt x="0" y="308"/>
                    </a:cubicBezTo>
                    <a:cubicBezTo>
                      <a:pt x="0" y="308"/>
                      <a:pt x="0" y="308"/>
                      <a:pt x="0" y="308"/>
                    </a:cubicBezTo>
                    <a:cubicBezTo>
                      <a:pt x="0" y="341"/>
                      <a:pt x="26" y="367"/>
                      <a:pt x="59" y="367"/>
                    </a:cubicBezTo>
                    <a:cubicBezTo>
                      <a:pt x="92" y="367"/>
                      <a:pt x="118" y="341"/>
                      <a:pt x="118" y="308"/>
                    </a:cubicBezTo>
                    <a:cubicBezTo>
                      <a:pt x="118" y="308"/>
                      <a:pt x="118" y="308"/>
                      <a:pt x="118" y="308"/>
                    </a:cubicBezTo>
                    <a:cubicBezTo>
                      <a:pt x="118" y="208"/>
                      <a:pt x="118" y="208"/>
                      <a:pt x="118" y="208"/>
                    </a:cubicBezTo>
                    <a:cubicBezTo>
                      <a:pt x="118" y="160"/>
                      <a:pt x="118" y="160"/>
                      <a:pt x="118" y="160"/>
                    </a:cubicBezTo>
                    <a:cubicBezTo>
                      <a:pt x="118" y="60"/>
                      <a:pt x="118" y="60"/>
                      <a:pt x="118" y="60"/>
                    </a:cubicBezTo>
                    <a:close/>
                  </a:path>
                </a:pathLst>
              </a:custGeom>
              <a:solidFill>
                <a:srgbClr val="A4CA39"/>
              </a:solidFill>
              <a:ln w="9525">
                <a:noFill/>
                <a:round/>
                <a:headEnd/>
                <a:tailEnd/>
              </a:ln>
              <a:extLst/>
            </p:spPr>
            <p:txBody>
              <a:bodyPr vert="horz" wrap="square" lIns="89642" tIns="0" rIns="0" bIns="0" numCol="1" anchor="t" anchorCtr="0" compatLnSpc="1">
                <a:prstTxWarp prst="textNoShape">
                  <a:avLst/>
                </a:prstTxWarp>
              </a:bodyPr>
              <a:lstStyle/>
              <a:p>
                <a:endParaRPr lang="en-US" sz="500"/>
              </a:p>
            </p:txBody>
          </p:sp>
          <p:sp>
            <p:nvSpPr>
              <p:cNvPr id="18" name="Freeform 12"/>
              <p:cNvSpPr>
                <a:spLocks/>
              </p:cNvSpPr>
              <p:nvPr/>
            </p:nvSpPr>
            <p:spPr bwMode="auto">
              <a:xfrm>
                <a:off x="4848226" y="2679700"/>
                <a:ext cx="2740023" cy="3300413"/>
              </a:xfrm>
              <a:custGeom>
                <a:avLst/>
                <a:gdLst>
                  <a:gd name="T0" fmla="*/ 3 w 535"/>
                  <a:gd name="T1" fmla="*/ 0 h 644"/>
                  <a:gd name="T2" fmla="*/ 0 w 535"/>
                  <a:gd name="T3" fmla="*/ 0 h 644"/>
                  <a:gd name="T4" fmla="*/ 0 w 535"/>
                  <a:gd name="T5" fmla="*/ 390 h 644"/>
                  <a:gd name="T6" fmla="*/ 59 w 535"/>
                  <a:gd name="T7" fmla="*/ 449 h 644"/>
                  <a:gd name="T8" fmla="*/ 109 w 535"/>
                  <a:gd name="T9" fmla="*/ 449 h 644"/>
                  <a:gd name="T10" fmla="*/ 109 w 535"/>
                  <a:gd name="T11" fmla="*/ 485 h 644"/>
                  <a:gd name="T12" fmla="*/ 109 w 535"/>
                  <a:gd name="T13" fmla="*/ 585 h 644"/>
                  <a:gd name="T14" fmla="*/ 109 w 535"/>
                  <a:gd name="T15" fmla="*/ 585 h 644"/>
                  <a:gd name="T16" fmla="*/ 168 w 535"/>
                  <a:gd name="T17" fmla="*/ 644 h 644"/>
                  <a:gd name="T18" fmla="*/ 227 w 535"/>
                  <a:gd name="T19" fmla="*/ 585 h 644"/>
                  <a:gd name="T20" fmla="*/ 227 w 535"/>
                  <a:gd name="T21" fmla="*/ 585 h 644"/>
                  <a:gd name="T22" fmla="*/ 227 w 535"/>
                  <a:gd name="T23" fmla="*/ 485 h 644"/>
                  <a:gd name="T24" fmla="*/ 227 w 535"/>
                  <a:gd name="T25" fmla="*/ 449 h 644"/>
                  <a:gd name="T26" fmla="*/ 308 w 535"/>
                  <a:gd name="T27" fmla="*/ 449 h 644"/>
                  <a:gd name="T28" fmla="*/ 308 w 535"/>
                  <a:gd name="T29" fmla="*/ 485 h 644"/>
                  <a:gd name="T30" fmla="*/ 308 w 535"/>
                  <a:gd name="T31" fmla="*/ 585 h 644"/>
                  <a:gd name="T32" fmla="*/ 367 w 535"/>
                  <a:gd name="T33" fmla="*/ 644 h 644"/>
                  <a:gd name="T34" fmla="*/ 426 w 535"/>
                  <a:gd name="T35" fmla="*/ 585 h 644"/>
                  <a:gd name="T36" fmla="*/ 426 w 535"/>
                  <a:gd name="T37" fmla="*/ 485 h 644"/>
                  <a:gd name="T38" fmla="*/ 426 w 535"/>
                  <a:gd name="T39" fmla="*/ 449 h 644"/>
                  <a:gd name="T40" fmla="*/ 476 w 535"/>
                  <a:gd name="T41" fmla="*/ 449 h 644"/>
                  <a:gd name="T42" fmla="*/ 535 w 535"/>
                  <a:gd name="T43" fmla="*/ 390 h 644"/>
                  <a:gd name="T44" fmla="*/ 535 w 535"/>
                  <a:gd name="T45" fmla="*/ 0 h 644"/>
                  <a:gd name="T46" fmla="*/ 534 w 535"/>
                  <a:gd name="T47" fmla="*/ 0 h 644"/>
                  <a:gd name="T48" fmla="*/ 3 w 535"/>
                  <a:gd name="T49"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5" h="644">
                    <a:moveTo>
                      <a:pt x="3" y="0"/>
                    </a:moveTo>
                    <a:cubicBezTo>
                      <a:pt x="0" y="0"/>
                      <a:pt x="0" y="0"/>
                      <a:pt x="0" y="0"/>
                    </a:cubicBezTo>
                    <a:cubicBezTo>
                      <a:pt x="0" y="390"/>
                      <a:pt x="0" y="390"/>
                      <a:pt x="0" y="390"/>
                    </a:cubicBezTo>
                    <a:cubicBezTo>
                      <a:pt x="0" y="423"/>
                      <a:pt x="26" y="449"/>
                      <a:pt x="59" y="449"/>
                    </a:cubicBezTo>
                    <a:cubicBezTo>
                      <a:pt x="109" y="449"/>
                      <a:pt x="109" y="449"/>
                      <a:pt x="109" y="449"/>
                    </a:cubicBezTo>
                    <a:cubicBezTo>
                      <a:pt x="109" y="485"/>
                      <a:pt x="109" y="485"/>
                      <a:pt x="109" y="485"/>
                    </a:cubicBezTo>
                    <a:cubicBezTo>
                      <a:pt x="109" y="585"/>
                      <a:pt x="109" y="585"/>
                      <a:pt x="109" y="585"/>
                    </a:cubicBezTo>
                    <a:cubicBezTo>
                      <a:pt x="109" y="585"/>
                      <a:pt x="109" y="585"/>
                      <a:pt x="109" y="585"/>
                    </a:cubicBezTo>
                    <a:cubicBezTo>
                      <a:pt x="109" y="618"/>
                      <a:pt x="135" y="644"/>
                      <a:pt x="168" y="644"/>
                    </a:cubicBezTo>
                    <a:cubicBezTo>
                      <a:pt x="201" y="644"/>
                      <a:pt x="227" y="618"/>
                      <a:pt x="227" y="585"/>
                    </a:cubicBezTo>
                    <a:cubicBezTo>
                      <a:pt x="227" y="585"/>
                      <a:pt x="227" y="585"/>
                      <a:pt x="227" y="585"/>
                    </a:cubicBezTo>
                    <a:cubicBezTo>
                      <a:pt x="227" y="485"/>
                      <a:pt x="227" y="485"/>
                      <a:pt x="227" y="485"/>
                    </a:cubicBezTo>
                    <a:cubicBezTo>
                      <a:pt x="227" y="449"/>
                      <a:pt x="227" y="449"/>
                      <a:pt x="227" y="449"/>
                    </a:cubicBezTo>
                    <a:cubicBezTo>
                      <a:pt x="308" y="449"/>
                      <a:pt x="308" y="449"/>
                      <a:pt x="308" y="449"/>
                    </a:cubicBezTo>
                    <a:cubicBezTo>
                      <a:pt x="308" y="485"/>
                      <a:pt x="308" y="485"/>
                      <a:pt x="308" y="485"/>
                    </a:cubicBezTo>
                    <a:cubicBezTo>
                      <a:pt x="308" y="585"/>
                      <a:pt x="308" y="585"/>
                      <a:pt x="308" y="585"/>
                    </a:cubicBezTo>
                    <a:cubicBezTo>
                      <a:pt x="308" y="618"/>
                      <a:pt x="334" y="644"/>
                      <a:pt x="367" y="644"/>
                    </a:cubicBezTo>
                    <a:cubicBezTo>
                      <a:pt x="400" y="644"/>
                      <a:pt x="426" y="618"/>
                      <a:pt x="426" y="585"/>
                    </a:cubicBezTo>
                    <a:cubicBezTo>
                      <a:pt x="426" y="485"/>
                      <a:pt x="426" y="485"/>
                      <a:pt x="426" y="485"/>
                    </a:cubicBezTo>
                    <a:cubicBezTo>
                      <a:pt x="426" y="449"/>
                      <a:pt x="426" y="449"/>
                      <a:pt x="426" y="449"/>
                    </a:cubicBezTo>
                    <a:cubicBezTo>
                      <a:pt x="476" y="449"/>
                      <a:pt x="476" y="449"/>
                      <a:pt x="476" y="449"/>
                    </a:cubicBezTo>
                    <a:cubicBezTo>
                      <a:pt x="509" y="449"/>
                      <a:pt x="535" y="423"/>
                      <a:pt x="535" y="390"/>
                    </a:cubicBezTo>
                    <a:cubicBezTo>
                      <a:pt x="535" y="0"/>
                      <a:pt x="535" y="0"/>
                      <a:pt x="535" y="0"/>
                    </a:cubicBezTo>
                    <a:cubicBezTo>
                      <a:pt x="534" y="0"/>
                      <a:pt x="534" y="0"/>
                      <a:pt x="534" y="0"/>
                    </a:cubicBezTo>
                    <a:lnTo>
                      <a:pt x="3" y="0"/>
                    </a:lnTo>
                    <a:close/>
                  </a:path>
                </a:pathLst>
              </a:custGeom>
              <a:solidFill>
                <a:srgbClr val="A4CA39"/>
              </a:solidFill>
              <a:ln w="9525">
                <a:noFill/>
                <a:round/>
                <a:headEnd/>
                <a:tailEnd/>
              </a:ln>
              <a:extLst/>
            </p:spPr>
            <p:txBody>
              <a:bodyPr vert="horz" wrap="square" lIns="89642" tIns="0" rIns="0" bIns="0" numCol="1" anchor="t" anchorCtr="0" compatLnSpc="1">
                <a:prstTxWarp prst="textNoShape">
                  <a:avLst/>
                </a:prstTxWarp>
              </a:bodyPr>
              <a:lstStyle/>
              <a:p>
                <a:endParaRPr lang="en-US" sz="500"/>
              </a:p>
            </p:txBody>
          </p:sp>
          <p:sp>
            <p:nvSpPr>
              <p:cNvPr id="20" name="Freeform 13"/>
              <p:cNvSpPr>
                <a:spLocks noEditPoints="1"/>
              </p:cNvSpPr>
              <p:nvPr/>
            </p:nvSpPr>
            <p:spPr bwMode="auto">
              <a:xfrm>
                <a:off x="4848227" y="1004888"/>
                <a:ext cx="2740022" cy="1566870"/>
              </a:xfrm>
              <a:custGeom>
                <a:avLst/>
                <a:gdLst>
                  <a:gd name="T0" fmla="*/ 535 w 535"/>
                  <a:gd name="T1" fmla="*/ 306 h 306"/>
                  <a:gd name="T2" fmla="*/ 535 w 535"/>
                  <a:gd name="T3" fmla="*/ 278 h 306"/>
                  <a:gd name="T4" fmla="*/ 531 w 535"/>
                  <a:gd name="T5" fmla="*/ 254 h 306"/>
                  <a:gd name="T6" fmla="*/ 402 w 535"/>
                  <a:gd name="T7" fmla="*/ 91 h 306"/>
                  <a:gd name="T8" fmla="*/ 443 w 535"/>
                  <a:gd name="T9" fmla="*/ 16 h 306"/>
                  <a:gd name="T10" fmla="*/ 439 w 535"/>
                  <a:gd name="T11" fmla="*/ 3 h 306"/>
                  <a:gd name="T12" fmla="*/ 426 w 535"/>
                  <a:gd name="T13" fmla="*/ 7 h 306"/>
                  <a:gd name="T14" fmla="*/ 384 w 535"/>
                  <a:gd name="T15" fmla="*/ 83 h 306"/>
                  <a:gd name="T16" fmla="*/ 268 w 535"/>
                  <a:gd name="T17" fmla="*/ 59 h 306"/>
                  <a:gd name="T18" fmla="*/ 151 w 535"/>
                  <a:gd name="T19" fmla="*/ 83 h 306"/>
                  <a:gd name="T20" fmla="*/ 109 w 535"/>
                  <a:gd name="T21" fmla="*/ 7 h 306"/>
                  <a:gd name="T22" fmla="*/ 96 w 535"/>
                  <a:gd name="T23" fmla="*/ 3 h 306"/>
                  <a:gd name="T24" fmla="*/ 93 w 535"/>
                  <a:gd name="T25" fmla="*/ 16 h 306"/>
                  <a:gd name="T26" fmla="*/ 134 w 535"/>
                  <a:gd name="T27" fmla="*/ 92 h 306"/>
                  <a:gd name="T28" fmla="*/ 7 w 535"/>
                  <a:gd name="T29" fmla="*/ 245 h 306"/>
                  <a:gd name="T30" fmla="*/ 0 w 535"/>
                  <a:gd name="T31" fmla="*/ 298 h 306"/>
                  <a:gd name="T32" fmla="*/ 0 w 535"/>
                  <a:gd name="T33" fmla="*/ 306 h 306"/>
                  <a:gd name="T34" fmla="*/ 535 w 535"/>
                  <a:gd name="T35" fmla="*/ 306 h 306"/>
                  <a:gd name="T36" fmla="*/ 389 w 535"/>
                  <a:gd name="T37" fmla="*/ 161 h 306"/>
                  <a:gd name="T38" fmla="*/ 415 w 535"/>
                  <a:gd name="T39" fmla="*/ 186 h 306"/>
                  <a:gd name="T40" fmla="*/ 389 w 535"/>
                  <a:gd name="T41" fmla="*/ 211 h 306"/>
                  <a:gd name="T42" fmla="*/ 364 w 535"/>
                  <a:gd name="T43" fmla="*/ 186 h 306"/>
                  <a:gd name="T44" fmla="*/ 389 w 535"/>
                  <a:gd name="T45" fmla="*/ 161 h 306"/>
                  <a:gd name="T46" fmla="*/ 146 w 535"/>
                  <a:gd name="T47" fmla="*/ 161 h 306"/>
                  <a:gd name="T48" fmla="*/ 171 w 535"/>
                  <a:gd name="T49" fmla="*/ 186 h 306"/>
                  <a:gd name="T50" fmla="*/ 146 w 535"/>
                  <a:gd name="T51" fmla="*/ 211 h 306"/>
                  <a:gd name="T52" fmla="*/ 121 w 535"/>
                  <a:gd name="T53" fmla="*/ 186 h 306"/>
                  <a:gd name="T54" fmla="*/ 146 w 535"/>
                  <a:gd name="T55" fmla="*/ 16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5" h="306">
                    <a:moveTo>
                      <a:pt x="535" y="306"/>
                    </a:moveTo>
                    <a:cubicBezTo>
                      <a:pt x="535" y="278"/>
                      <a:pt x="535" y="278"/>
                      <a:pt x="535" y="278"/>
                    </a:cubicBezTo>
                    <a:cubicBezTo>
                      <a:pt x="534" y="269"/>
                      <a:pt x="533" y="261"/>
                      <a:pt x="531" y="254"/>
                    </a:cubicBezTo>
                    <a:cubicBezTo>
                      <a:pt x="517" y="184"/>
                      <a:pt x="468" y="125"/>
                      <a:pt x="402" y="91"/>
                    </a:cubicBezTo>
                    <a:cubicBezTo>
                      <a:pt x="443" y="16"/>
                      <a:pt x="443" y="16"/>
                      <a:pt x="443" y="16"/>
                    </a:cubicBezTo>
                    <a:cubicBezTo>
                      <a:pt x="445" y="11"/>
                      <a:pt x="443" y="5"/>
                      <a:pt x="439" y="3"/>
                    </a:cubicBezTo>
                    <a:cubicBezTo>
                      <a:pt x="434" y="0"/>
                      <a:pt x="428" y="2"/>
                      <a:pt x="426" y="7"/>
                    </a:cubicBezTo>
                    <a:cubicBezTo>
                      <a:pt x="384" y="83"/>
                      <a:pt x="384" y="83"/>
                      <a:pt x="384" y="83"/>
                    </a:cubicBezTo>
                    <a:cubicBezTo>
                      <a:pt x="349" y="68"/>
                      <a:pt x="310" y="59"/>
                      <a:pt x="268" y="59"/>
                    </a:cubicBezTo>
                    <a:cubicBezTo>
                      <a:pt x="226" y="59"/>
                      <a:pt x="186" y="68"/>
                      <a:pt x="151" y="83"/>
                    </a:cubicBezTo>
                    <a:cubicBezTo>
                      <a:pt x="109" y="7"/>
                      <a:pt x="109" y="7"/>
                      <a:pt x="109" y="7"/>
                    </a:cubicBezTo>
                    <a:cubicBezTo>
                      <a:pt x="107" y="2"/>
                      <a:pt x="101" y="0"/>
                      <a:pt x="96" y="3"/>
                    </a:cubicBezTo>
                    <a:cubicBezTo>
                      <a:pt x="92" y="5"/>
                      <a:pt x="90" y="11"/>
                      <a:pt x="93" y="16"/>
                    </a:cubicBezTo>
                    <a:cubicBezTo>
                      <a:pt x="134" y="92"/>
                      <a:pt x="134" y="92"/>
                      <a:pt x="134" y="92"/>
                    </a:cubicBezTo>
                    <a:cubicBezTo>
                      <a:pt x="70" y="124"/>
                      <a:pt x="23" y="180"/>
                      <a:pt x="7" y="245"/>
                    </a:cubicBezTo>
                    <a:cubicBezTo>
                      <a:pt x="3" y="262"/>
                      <a:pt x="0" y="280"/>
                      <a:pt x="0" y="298"/>
                    </a:cubicBezTo>
                    <a:cubicBezTo>
                      <a:pt x="0" y="301"/>
                      <a:pt x="0" y="303"/>
                      <a:pt x="0" y="306"/>
                    </a:cubicBezTo>
                    <a:lnTo>
                      <a:pt x="535" y="306"/>
                    </a:lnTo>
                    <a:close/>
                    <a:moveTo>
                      <a:pt x="389" y="161"/>
                    </a:moveTo>
                    <a:cubicBezTo>
                      <a:pt x="403" y="161"/>
                      <a:pt x="415" y="172"/>
                      <a:pt x="415" y="186"/>
                    </a:cubicBezTo>
                    <a:cubicBezTo>
                      <a:pt x="415" y="200"/>
                      <a:pt x="403" y="211"/>
                      <a:pt x="389" y="211"/>
                    </a:cubicBezTo>
                    <a:cubicBezTo>
                      <a:pt x="376" y="211"/>
                      <a:pt x="364" y="200"/>
                      <a:pt x="364" y="186"/>
                    </a:cubicBezTo>
                    <a:cubicBezTo>
                      <a:pt x="364" y="172"/>
                      <a:pt x="376" y="161"/>
                      <a:pt x="389" y="161"/>
                    </a:cubicBezTo>
                    <a:close/>
                    <a:moveTo>
                      <a:pt x="146" y="161"/>
                    </a:moveTo>
                    <a:cubicBezTo>
                      <a:pt x="160" y="161"/>
                      <a:pt x="171" y="172"/>
                      <a:pt x="171" y="186"/>
                    </a:cubicBezTo>
                    <a:cubicBezTo>
                      <a:pt x="171" y="200"/>
                      <a:pt x="160" y="211"/>
                      <a:pt x="146" y="211"/>
                    </a:cubicBezTo>
                    <a:cubicBezTo>
                      <a:pt x="132" y="211"/>
                      <a:pt x="121" y="200"/>
                      <a:pt x="121" y="186"/>
                    </a:cubicBezTo>
                    <a:cubicBezTo>
                      <a:pt x="121" y="172"/>
                      <a:pt x="132" y="161"/>
                      <a:pt x="146" y="161"/>
                    </a:cubicBezTo>
                    <a:close/>
                  </a:path>
                </a:pathLst>
              </a:custGeom>
              <a:solidFill>
                <a:srgbClr val="A4CA39"/>
              </a:solidFill>
              <a:ln w="9525">
                <a:noFill/>
                <a:round/>
                <a:headEnd/>
                <a:tailEnd/>
              </a:ln>
              <a:extLst/>
            </p:spPr>
            <p:txBody>
              <a:bodyPr vert="horz" wrap="square" lIns="89642" tIns="0" rIns="0" bIns="0" numCol="1" anchor="t" anchorCtr="0" compatLnSpc="1">
                <a:prstTxWarp prst="textNoShape">
                  <a:avLst/>
                </a:prstTxWarp>
              </a:bodyPr>
              <a:lstStyle/>
              <a:p>
                <a:endParaRPr lang="en-US" sz="500"/>
              </a:p>
            </p:txBody>
          </p:sp>
        </p:grpSp>
        <p:sp>
          <p:nvSpPr>
            <p:cNvPr id="21" name="Freeform 20"/>
            <p:cNvSpPr>
              <a:spLocks noChangeAspect="1" noEditPoints="1"/>
            </p:cNvSpPr>
            <p:nvPr/>
          </p:nvSpPr>
          <p:spPr bwMode="black">
            <a:xfrm>
              <a:off x="10475955" y="5641158"/>
              <a:ext cx="217084" cy="21620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9D6"/>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grpSp>
      <p:sp>
        <p:nvSpPr>
          <p:cNvPr id="22" name="Right Arrow 21"/>
          <p:cNvSpPr/>
          <p:nvPr/>
        </p:nvSpPr>
        <p:spPr>
          <a:xfrm rot="5400000">
            <a:off x="8435685" y="1955038"/>
            <a:ext cx="274718" cy="345138"/>
          </a:xfrm>
          <a:prstGeom prst="righ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2" descr="https://upload.wikimedia.org/wikipedia/en/thumb/1/15/Logo_D3.svg/632px-Logo_D3.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65307" y="1411300"/>
            <a:ext cx="475024" cy="45097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64602" y="592633"/>
            <a:ext cx="4643916" cy="2585323"/>
          </a:xfrm>
        </p:spPr>
        <p:txBody>
          <a:bodyPr/>
          <a:lstStyle/>
          <a:p>
            <a:pPr lvl="0"/>
            <a:r>
              <a:rPr lang="en-US" kern="0" dirty="0">
                <a:solidFill>
                  <a:srgbClr val="EDC30D"/>
                </a:solidFill>
              </a:rPr>
              <a:t>Ensure consistent, high-fidelity </a:t>
            </a:r>
            <a:br>
              <a:rPr lang="en-US" kern="0" dirty="0">
                <a:solidFill>
                  <a:srgbClr val="EDC30D"/>
                </a:solidFill>
              </a:rPr>
            </a:br>
            <a:r>
              <a:rPr lang="en-US" kern="0" dirty="0">
                <a:solidFill>
                  <a:srgbClr val="EDC30D"/>
                </a:solidFill>
              </a:rPr>
              <a:t>data visualization experiences across</a:t>
            </a:r>
            <a:r>
              <a:rPr lang="en-US" kern="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 any device</a:t>
            </a:r>
            <a:endParaRPr lang="en-US" dirty="0"/>
          </a:p>
        </p:txBody>
      </p:sp>
      <p:sp>
        <p:nvSpPr>
          <p:cNvPr id="6" name="Text Placeholder 5"/>
          <p:cNvSpPr>
            <a:spLocks noGrp="1"/>
          </p:cNvSpPr>
          <p:nvPr>
            <p:ph type="body" sz="quarter" idx="10"/>
          </p:nvPr>
        </p:nvSpPr>
        <p:spPr>
          <a:xfrm>
            <a:off x="356896" y="2484523"/>
            <a:ext cx="4320544" cy="3785652"/>
          </a:xfrm>
        </p:spPr>
        <p:txBody>
          <a:bodyPr bIns="91440"/>
          <a:lstStyle/>
          <a:p>
            <a:pPr marL="342900" lvl="0" indent="-342900">
              <a:lnSpc>
                <a:spcPct val="100000"/>
              </a:lnSpc>
              <a:spcBef>
                <a:spcPts val="0"/>
              </a:spcBef>
              <a:spcAft>
                <a:spcPts val="1800"/>
              </a:spcAft>
              <a:defRPr/>
            </a:pPr>
            <a:r>
              <a:rPr lang="en-US" kern="0" dirty="0">
                <a:solidFill>
                  <a:srgbClr val="EDC30D"/>
                </a:solidFill>
                <a:latin typeface="Segoe UI Light" panose="020B0502040204020203" pitchFamily="34" charset="0"/>
                <a:cs typeface="Segoe UI Light" panose="020B0502040204020203" pitchFamily="34" charset="0"/>
              </a:rPr>
              <a:t>Built-in, responsive design adjusts content for different devices and orientations</a:t>
            </a:r>
          </a:p>
          <a:p>
            <a:pPr marL="342900" lvl="0" indent="-342900">
              <a:lnSpc>
                <a:spcPct val="100000"/>
              </a:lnSpc>
              <a:spcBef>
                <a:spcPts val="0"/>
              </a:spcBef>
              <a:spcAft>
                <a:spcPts val="1800"/>
              </a:spcAft>
              <a:defRPr/>
            </a:pPr>
            <a:r>
              <a:rPr lang="en-US" kern="0" dirty="0">
                <a:solidFill>
                  <a:srgbClr val="EDC30D"/>
                </a:solidFill>
                <a:latin typeface="Segoe UI Light" panose="020B0502040204020203" pitchFamily="34" charset="0"/>
                <a:cs typeface="Segoe UI Light" panose="020B0502040204020203" pitchFamily="34" charset="0"/>
              </a:rPr>
              <a:t>Visualizations are built on open technologies like D3 and WebGL</a:t>
            </a:r>
          </a:p>
          <a:p>
            <a:pPr marL="342900" lvl="0" indent="-342900">
              <a:lnSpc>
                <a:spcPct val="100000"/>
              </a:lnSpc>
              <a:spcBef>
                <a:spcPts val="0"/>
              </a:spcBef>
              <a:spcAft>
                <a:spcPts val="1800"/>
              </a:spcAft>
              <a:defRPr/>
            </a:pPr>
            <a:r>
              <a:rPr lang="en-US" kern="0" dirty="0">
                <a:solidFill>
                  <a:srgbClr val="EDC30D"/>
                </a:solidFill>
                <a:latin typeface="Segoe UI Light" panose="020B0502040204020203" pitchFamily="34" charset="0"/>
                <a:cs typeface="Segoe UI Light" panose="020B0502040204020203" pitchFamily="34" charset="0"/>
              </a:rPr>
              <a:t>Rendered in HTML5</a:t>
            </a:r>
          </a:p>
        </p:txBody>
      </p:sp>
      <p:grpSp>
        <p:nvGrpSpPr>
          <p:cNvPr id="72" name="Group 71"/>
          <p:cNvGrpSpPr/>
          <p:nvPr/>
        </p:nvGrpSpPr>
        <p:grpSpPr>
          <a:xfrm>
            <a:off x="5508171" y="2648857"/>
            <a:ext cx="6216612" cy="2804466"/>
            <a:chOff x="5508171" y="2648857"/>
            <a:chExt cx="6216612" cy="2804466"/>
          </a:xfrm>
        </p:grpSpPr>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5508171" y="2648857"/>
              <a:ext cx="4537730" cy="2804466"/>
            </a:xfrm>
            <a:prstGeom prst="rect">
              <a:avLst/>
            </a:prstGeom>
          </p:spPr>
        </p:pic>
        <p:grpSp>
          <p:nvGrpSpPr>
            <p:cNvPr id="71" name="Group 70"/>
            <p:cNvGrpSpPr/>
            <p:nvPr/>
          </p:nvGrpSpPr>
          <p:grpSpPr>
            <a:xfrm>
              <a:off x="6002958" y="2837999"/>
              <a:ext cx="3841310" cy="2266377"/>
              <a:chOff x="6002958" y="2837999"/>
              <a:chExt cx="3841310" cy="2266377"/>
            </a:xfrm>
          </p:grpSpPr>
          <p:grpSp>
            <p:nvGrpSpPr>
              <p:cNvPr id="51" name="Group 50"/>
              <p:cNvGrpSpPr/>
              <p:nvPr/>
            </p:nvGrpSpPr>
            <p:grpSpPr>
              <a:xfrm>
                <a:off x="6120567" y="4453100"/>
                <a:ext cx="2404209" cy="651276"/>
                <a:chOff x="-2653979" y="3205843"/>
                <a:chExt cx="2208776" cy="1551273"/>
              </a:xfrm>
            </p:grpSpPr>
            <p:sp>
              <p:nvSpPr>
                <p:cNvPr id="24" name="Rectangle 23"/>
                <p:cNvSpPr/>
                <p:nvPr/>
              </p:nvSpPr>
              <p:spPr>
                <a:xfrm>
                  <a:off x="-2653979" y="3205843"/>
                  <a:ext cx="2208776" cy="15512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2519788" y="3485769"/>
                  <a:ext cx="1920244" cy="991420"/>
                  <a:chOff x="578918" y="4230914"/>
                  <a:chExt cx="1836673" cy="785213"/>
                </a:xfrm>
              </p:grpSpPr>
              <p:cxnSp>
                <p:nvCxnSpPr>
                  <p:cNvPr id="46" name="Straight Connector 45"/>
                  <p:cNvCxnSpPr/>
                  <p:nvPr/>
                </p:nvCxnSpPr>
                <p:spPr>
                  <a:xfrm>
                    <a:off x="578918" y="4230914"/>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78918" y="442721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78918" y="4623520"/>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78918" y="4819823"/>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78918" y="501612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53" name="Group 52"/>
              <p:cNvGrpSpPr/>
              <p:nvPr/>
            </p:nvGrpSpPr>
            <p:grpSpPr>
              <a:xfrm>
                <a:off x="8524776" y="2950602"/>
                <a:ext cx="1319492" cy="2153773"/>
                <a:chOff x="-4889270" y="1105572"/>
                <a:chExt cx="2116442" cy="3651543"/>
              </a:xfrm>
            </p:grpSpPr>
            <p:sp>
              <p:nvSpPr>
                <p:cNvPr id="54" name="Rectangle 53"/>
                <p:cNvSpPr/>
                <p:nvPr/>
              </p:nvSpPr>
              <p:spPr>
                <a:xfrm>
                  <a:off x="-4889270" y="1105572"/>
                  <a:ext cx="2116442" cy="365154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55" name="Straight Connector 54"/>
                <p:cNvCxnSpPr/>
                <p:nvPr/>
              </p:nvCxnSpPr>
              <p:spPr>
                <a:xfrm>
                  <a:off x="-4774213" y="1287242"/>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774213" y="1523811"/>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4774213" y="1760380"/>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774213" y="1996949"/>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774213" y="2233518"/>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774213" y="2470087"/>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774213" y="2706656"/>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4774213" y="2943225"/>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774213" y="317979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774213" y="3416363"/>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4774213" y="3652932"/>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774213" y="3889501"/>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774213" y="4126070"/>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774213" y="4362639"/>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774213" y="459921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002958" y="2837999"/>
                <a:ext cx="3841310" cy="112272"/>
                <a:chOff x="6350859" y="637169"/>
                <a:chExt cx="8756422" cy="255928"/>
              </a:xfrm>
            </p:grpSpPr>
            <p:sp>
              <p:nvSpPr>
                <p:cNvPr id="138" name="Rectangle 137"/>
                <p:cNvSpPr/>
                <p:nvPr/>
              </p:nvSpPr>
              <p:spPr>
                <a:xfrm>
                  <a:off x="6350859" y="637363"/>
                  <a:ext cx="8756422"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6350859" y="637169"/>
                  <a:ext cx="255929"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pic>
            <p:nvPicPr>
              <p:cNvPr id="80" name="Picture 79"/>
              <p:cNvPicPr>
                <a:picLocks noChangeAspect="1"/>
              </p:cNvPicPr>
              <p:nvPr/>
            </p:nvPicPr>
            <p:blipFill>
              <a:blip r:embed="rId7"/>
              <a:stretch>
                <a:fillRect/>
              </a:stretch>
            </p:blipFill>
            <p:spPr>
              <a:xfrm>
                <a:off x="6119353" y="2950271"/>
                <a:ext cx="2409125" cy="1545695"/>
              </a:xfrm>
              <a:prstGeom prst="rect">
                <a:avLst/>
              </a:prstGeom>
            </p:spPr>
          </p:pic>
        </p:gr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094" y="3416364"/>
              <a:ext cx="2982689" cy="1908621"/>
            </a:xfrm>
            <a:prstGeom prst="rect">
              <a:avLst/>
            </a:prstGeom>
          </p:spPr>
        </p:pic>
        <p:grpSp>
          <p:nvGrpSpPr>
            <p:cNvPr id="70" name="Group 69"/>
            <p:cNvGrpSpPr/>
            <p:nvPr/>
          </p:nvGrpSpPr>
          <p:grpSpPr>
            <a:xfrm>
              <a:off x="9502037" y="3656281"/>
              <a:ext cx="2008151" cy="1458982"/>
              <a:chOff x="9502037" y="3656281"/>
              <a:chExt cx="2008151" cy="1458982"/>
            </a:xfrm>
          </p:grpSpPr>
          <p:grpSp>
            <p:nvGrpSpPr>
              <p:cNvPr id="89" name="Group 88"/>
              <p:cNvGrpSpPr/>
              <p:nvPr/>
            </p:nvGrpSpPr>
            <p:grpSpPr>
              <a:xfrm>
                <a:off x="10393329" y="4655762"/>
                <a:ext cx="1114137" cy="459501"/>
                <a:chOff x="-2653979" y="3205843"/>
                <a:chExt cx="2208776" cy="1551273"/>
              </a:xfrm>
            </p:grpSpPr>
            <p:sp>
              <p:nvSpPr>
                <p:cNvPr id="90" name="Rectangle 89"/>
                <p:cNvSpPr/>
                <p:nvPr/>
              </p:nvSpPr>
              <p:spPr>
                <a:xfrm>
                  <a:off x="-2653979" y="3205843"/>
                  <a:ext cx="2208776" cy="155127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p:cNvGrpSpPr/>
                <p:nvPr/>
              </p:nvGrpSpPr>
              <p:grpSpPr>
                <a:xfrm>
                  <a:off x="-2519788" y="3485769"/>
                  <a:ext cx="1920244" cy="991420"/>
                  <a:chOff x="578918" y="4230914"/>
                  <a:chExt cx="1836673" cy="785213"/>
                </a:xfrm>
              </p:grpSpPr>
              <p:cxnSp>
                <p:nvCxnSpPr>
                  <p:cNvPr id="92" name="Straight Connector 91"/>
                  <p:cNvCxnSpPr/>
                  <p:nvPr/>
                </p:nvCxnSpPr>
                <p:spPr>
                  <a:xfrm>
                    <a:off x="578918" y="4230914"/>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78918" y="442721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578918" y="4623520"/>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78918" y="4819823"/>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78918" y="501612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7" name="Group 96"/>
              <p:cNvGrpSpPr/>
              <p:nvPr/>
            </p:nvGrpSpPr>
            <p:grpSpPr>
              <a:xfrm>
                <a:off x="9506831" y="3747556"/>
                <a:ext cx="899804" cy="1356819"/>
                <a:chOff x="-4889270" y="1105572"/>
                <a:chExt cx="2116442" cy="3651543"/>
              </a:xfrm>
            </p:grpSpPr>
            <p:sp>
              <p:nvSpPr>
                <p:cNvPr id="98" name="Rectangle 97"/>
                <p:cNvSpPr/>
                <p:nvPr/>
              </p:nvSpPr>
              <p:spPr>
                <a:xfrm>
                  <a:off x="-4889270" y="1105572"/>
                  <a:ext cx="2116442" cy="365154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p:cNvCxnSpPr/>
                <p:nvPr/>
              </p:nvCxnSpPr>
              <p:spPr>
                <a:xfrm>
                  <a:off x="-4774213" y="1287242"/>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774213" y="1523811"/>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4774213" y="1760380"/>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774213" y="1996949"/>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4774213" y="2233518"/>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4774213" y="2470087"/>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4774213" y="2706656"/>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4774213" y="2943225"/>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4774213" y="317979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4774213" y="3416363"/>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a:off x="-4774213" y="3652932"/>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4774213" y="3889501"/>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4774213" y="4126070"/>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4774213" y="4362639"/>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4774213" y="459921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148" name="Group 147"/>
              <p:cNvGrpSpPr/>
              <p:nvPr/>
            </p:nvGrpSpPr>
            <p:grpSpPr>
              <a:xfrm>
                <a:off x="9502037" y="3656281"/>
                <a:ext cx="2008151" cy="127959"/>
                <a:chOff x="6350859" y="637169"/>
                <a:chExt cx="4016458" cy="255928"/>
              </a:xfrm>
            </p:grpSpPr>
            <p:sp>
              <p:nvSpPr>
                <p:cNvPr id="149" name="Rectangle 148"/>
                <p:cNvSpPr/>
                <p:nvPr/>
              </p:nvSpPr>
              <p:spPr>
                <a:xfrm>
                  <a:off x="6356303" y="637361"/>
                  <a:ext cx="4011014" cy="255736"/>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pic>
            <p:nvPicPr>
              <p:cNvPr id="77" name="Picture 76"/>
              <p:cNvPicPr>
                <a:picLocks noChangeAspect="1"/>
              </p:cNvPicPr>
              <p:nvPr/>
            </p:nvPicPr>
            <p:blipFill>
              <a:blip r:embed="rId9"/>
              <a:stretch>
                <a:fillRect/>
              </a:stretch>
            </p:blipFill>
            <p:spPr>
              <a:xfrm>
                <a:off x="10406636" y="3786753"/>
                <a:ext cx="1100830" cy="904575"/>
              </a:xfrm>
              <a:prstGeom prst="rect">
                <a:avLst/>
              </a:prstGeom>
            </p:spPr>
          </p:pic>
        </p:grpSp>
        <p:grpSp>
          <p:nvGrpSpPr>
            <p:cNvPr id="8" name="Group 7"/>
            <p:cNvGrpSpPr/>
            <p:nvPr/>
          </p:nvGrpSpPr>
          <p:grpSpPr>
            <a:xfrm>
              <a:off x="8775227" y="4039267"/>
              <a:ext cx="630944" cy="1069938"/>
              <a:chOff x="8775227" y="4039267"/>
              <a:chExt cx="630944" cy="1069938"/>
            </a:xfrm>
          </p:grpSpPr>
          <p:grpSp>
            <p:nvGrpSpPr>
              <p:cNvPr id="7" name="Group 6"/>
              <p:cNvGrpSpPr/>
              <p:nvPr/>
            </p:nvGrpSpPr>
            <p:grpSpPr>
              <a:xfrm>
                <a:off x="8795657" y="4120242"/>
                <a:ext cx="219578" cy="984133"/>
                <a:chOff x="-4889270" y="1105572"/>
                <a:chExt cx="2116442" cy="3651543"/>
              </a:xfrm>
            </p:grpSpPr>
            <p:sp>
              <p:nvSpPr>
                <p:cNvPr id="23" name="Rectangle 22"/>
                <p:cNvSpPr/>
                <p:nvPr/>
              </p:nvSpPr>
              <p:spPr>
                <a:xfrm>
                  <a:off x="-4889270" y="1105572"/>
                  <a:ext cx="2116442" cy="365154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4774213" y="1287242"/>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774213" y="1523811"/>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4774213" y="1760380"/>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774213" y="1996949"/>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774213" y="2233518"/>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774213" y="2470087"/>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774213" y="2706656"/>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774213" y="2943225"/>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74213" y="317979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774213" y="3416363"/>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4774213" y="3652932"/>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774213" y="3889501"/>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774213" y="4126070"/>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774213" y="4362639"/>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774213" y="459921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p:nvGrpSpPr>
            <p:grpSpPr>
              <a:xfrm>
                <a:off x="8775227" y="4039267"/>
                <a:ext cx="630944" cy="80494"/>
                <a:chOff x="6350859" y="637169"/>
                <a:chExt cx="2006064" cy="255928"/>
              </a:xfrm>
            </p:grpSpPr>
            <p:sp>
              <p:nvSpPr>
                <p:cNvPr id="146" name="Rectangle 145"/>
                <p:cNvSpPr/>
                <p:nvPr/>
              </p:nvSpPr>
              <p:spPr>
                <a:xfrm>
                  <a:off x="6372498" y="637363"/>
                  <a:ext cx="1984425"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pic>
            <p:nvPicPr>
              <p:cNvPr id="78" name="Picture 77"/>
              <p:cNvPicPr>
                <a:picLocks noChangeAspect="1"/>
              </p:cNvPicPr>
              <p:nvPr/>
            </p:nvPicPr>
            <p:blipFill>
              <a:blip r:embed="rId10"/>
              <a:stretch>
                <a:fillRect/>
              </a:stretch>
            </p:blipFill>
            <p:spPr>
              <a:xfrm>
                <a:off x="9015235" y="4124555"/>
                <a:ext cx="388213" cy="984650"/>
              </a:xfrm>
              <a:prstGeom prst="rect">
                <a:avLst/>
              </a:prstGeom>
            </p:spPr>
          </p:pic>
        </p:grpSp>
      </p:grpSp>
      <p:grpSp>
        <p:nvGrpSpPr>
          <p:cNvPr id="128" name="Group 127"/>
          <p:cNvGrpSpPr/>
          <p:nvPr/>
        </p:nvGrpSpPr>
        <p:grpSpPr>
          <a:xfrm>
            <a:off x="0" y="6600607"/>
            <a:ext cx="2029968" cy="257393"/>
            <a:chOff x="10162032" y="6604155"/>
            <a:chExt cx="2029968" cy="257393"/>
          </a:xfrm>
        </p:grpSpPr>
        <p:sp>
          <p:nvSpPr>
            <p:cNvPr id="129" name="Rectangle 128"/>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130" name="Rectangle 129"/>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131" name="Rectangle 130"/>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132" name="Straight Connector 131"/>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84350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000000"/>
                </a:solidFill>
              </a:rPr>
              <a:t>Power BI overview</a:t>
            </a:r>
            <a:endParaRPr lang="en-US" dirty="0"/>
          </a:p>
        </p:txBody>
      </p:sp>
      <p:sp>
        <p:nvSpPr>
          <p:cNvPr id="3" name="Content Placeholder 2"/>
          <p:cNvSpPr>
            <a:spLocks noGrp="1"/>
          </p:cNvSpPr>
          <p:nvPr>
            <p:ph sz="quarter" idx="10"/>
          </p:nvPr>
        </p:nvSpPr>
        <p:spPr/>
        <p:txBody>
          <a:bodyPr/>
          <a:lstStyle/>
          <a:p>
            <a:r>
              <a:rPr lang="en-AU" dirty="0"/>
              <a:t>No matter what industry, or what role, Power BI is relevant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AU" dirty="0"/>
              <a:t>Business user</a:t>
            </a:r>
          </a:p>
          <a:p>
            <a:pPr lvl="1"/>
            <a:r>
              <a:rPr lang="en-AU" dirty="0"/>
              <a:t>Import data from SaaS sources, and work with dashboards and reports</a:t>
            </a:r>
          </a:p>
          <a:p>
            <a:r>
              <a:rPr lang="en-AU" dirty="0"/>
              <a:t>Business analyst</a:t>
            </a:r>
          </a:p>
          <a:p>
            <a:pPr lvl="1"/>
            <a:r>
              <a:rPr lang="en-AU" dirty="0"/>
              <a:t>Import, reshape, integrate and model data</a:t>
            </a:r>
          </a:p>
          <a:p>
            <a:pPr lvl="1"/>
            <a:r>
              <a:rPr lang="en-AU" dirty="0"/>
              <a:t>Create compelling reports and visualizations</a:t>
            </a:r>
          </a:p>
          <a:p>
            <a:pPr lvl="1"/>
            <a:r>
              <a:rPr lang="en-AU" dirty="0"/>
              <a:t>Create content packs to share insights</a:t>
            </a:r>
          </a:p>
          <a:p>
            <a:r>
              <a:rPr lang="en-AU" dirty="0"/>
              <a:t>BI professional</a:t>
            </a:r>
          </a:p>
          <a:p>
            <a:pPr lvl="1"/>
            <a:r>
              <a:rPr lang="en-AU" dirty="0"/>
              <a:t>Connect to live Azure data services</a:t>
            </a:r>
          </a:p>
          <a:p>
            <a:pPr lvl="1"/>
            <a:r>
              <a:rPr lang="en-AU" dirty="0"/>
              <a:t>Connect to on-premises Analysis Services databases</a:t>
            </a:r>
          </a:p>
          <a:p>
            <a:pPr lvl="1"/>
            <a:r>
              <a:rPr lang="en-AU" dirty="0"/>
              <a:t>Empower colleagues to create their own reports</a:t>
            </a:r>
          </a:p>
          <a:p>
            <a:r>
              <a:rPr lang="en-AU" dirty="0"/>
              <a:t>Developer</a:t>
            </a:r>
          </a:p>
          <a:p>
            <a:pPr lvl="1"/>
            <a:r>
              <a:rPr lang="en-AU" dirty="0"/>
              <a:t>Integrate applications with Power BI</a:t>
            </a:r>
          </a:p>
          <a:p>
            <a:pPr lvl="1"/>
            <a:r>
              <a:rPr lang="en-AU" dirty="0"/>
              <a:t>Create real-time dashboards</a:t>
            </a:r>
          </a:p>
          <a:p>
            <a:pPr lvl="1"/>
            <a:r>
              <a:rPr lang="en-AU" dirty="0"/>
              <a:t>Develop custom visuals</a:t>
            </a:r>
            <a:endParaRPr lang="en-US" dirty="0"/>
          </a:p>
          <a:p>
            <a:pPr lvl="1"/>
            <a:endParaRPr lang="en-US" dirty="0"/>
          </a:p>
        </p:txBody>
      </p:sp>
    </p:spTree>
    <p:extLst>
      <p:ext uri="{BB962C8B-B14F-4D97-AF65-F5344CB8AC3E}">
        <p14:creationId xmlns:p14="http://schemas.microsoft.com/office/powerpoint/2010/main" val="366481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5" name="Rectangle 4"/>
          <p:cNvSpPr/>
          <p:nvPr/>
        </p:nvSpPr>
        <p:spPr bwMode="auto">
          <a:xfrm>
            <a:off x="988035" y="2266813"/>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Users</a:t>
            </a:r>
          </a:p>
        </p:txBody>
      </p:sp>
      <p:sp>
        <p:nvSpPr>
          <p:cNvPr id="6" name="TextBox 5"/>
          <p:cNvSpPr txBox="1"/>
          <p:nvPr/>
        </p:nvSpPr>
        <p:spPr>
          <a:xfrm>
            <a:off x="422112" y="1485140"/>
            <a:ext cx="2509962" cy="622056"/>
          </a:xfrm>
          <a:prstGeom prst="rect">
            <a:avLst/>
          </a:prstGeom>
          <a:noFill/>
        </p:spPr>
        <p:txBody>
          <a:bodyPr wrap="square" lIns="179285" tIns="143428" rIns="179285" bIns="143428" rtlCol="0">
            <a:spAutoFit/>
          </a:bodyPr>
          <a:lstStyle/>
          <a:p>
            <a:pPr defTabSz="896386">
              <a:lnSpc>
                <a:spcPct val="90000"/>
              </a:lnSpc>
              <a:spcAft>
                <a:spcPts val="588"/>
              </a:spcAft>
            </a:pPr>
            <a:r>
              <a:rPr lang="en-US" sz="2400" kern="0" dirty="0">
                <a:solidFill>
                  <a:srgbClr val="282828"/>
                </a:solidFill>
                <a:latin typeface="+mj-lt"/>
                <a:ea typeface="Segoe UI Black" panose="020B0A02040204020203" pitchFamily="34" charset="0"/>
                <a:cs typeface="Segoe UI Black" panose="020B0A02040204020203" pitchFamily="34" charset="0"/>
              </a:rPr>
              <a:t>Application</a:t>
            </a:r>
          </a:p>
        </p:txBody>
      </p:sp>
      <p:sp>
        <p:nvSpPr>
          <p:cNvPr id="7" name="Rectangle 6"/>
          <p:cNvSpPr/>
          <p:nvPr/>
        </p:nvSpPr>
        <p:spPr bwMode="auto">
          <a:xfrm>
            <a:off x="985104" y="4212689"/>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5274"/>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Auth. providers</a:t>
            </a:r>
          </a:p>
        </p:txBody>
      </p:sp>
      <p:sp>
        <p:nvSpPr>
          <p:cNvPr id="10" name="Rectangle 9"/>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1" name="TextBox 10"/>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defTabSz="896386">
              <a:lnSpc>
                <a:spcPct val="90000"/>
              </a:lnSpc>
              <a:spcAft>
                <a:spcPts val="588"/>
              </a:spcAft>
            </a:pPr>
            <a:r>
              <a:rPr lang="en-US" sz="2400" kern="0" dirty="0">
                <a:solidFill>
                  <a:srgbClr val="282828"/>
                </a:solidFill>
                <a:latin typeface="+mj-lt"/>
                <a:ea typeface="Segoe UI Black" panose="020B0A02040204020203" pitchFamily="34" charset="0"/>
                <a:cs typeface="Segoe UI Black" panose="020B0A02040204020203" pitchFamily="34" charset="0"/>
              </a:rPr>
              <a:t>Power BI</a:t>
            </a:r>
          </a:p>
        </p:txBody>
      </p:sp>
      <p:sp>
        <p:nvSpPr>
          <p:cNvPr id="12" name="Rectangle 11"/>
          <p:cNvSpPr/>
          <p:nvPr/>
        </p:nvSpPr>
        <p:spPr bwMode="auto">
          <a:xfrm>
            <a:off x="9622971" y="528091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API keys</a:t>
            </a:r>
          </a:p>
        </p:txBody>
      </p:sp>
      <p:sp>
        <p:nvSpPr>
          <p:cNvPr id="13" name="Rectangle 12"/>
          <p:cNvSpPr/>
          <p:nvPr/>
        </p:nvSpPr>
        <p:spPr bwMode="auto">
          <a:xfrm>
            <a:off x="9622971" y="4224131"/>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Report 2</a:t>
            </a:r>
          </a:p>
        </p:txBody>
      </p:sp>
      <p:sp>
        <p:nvSpPr>
          <p:cNvPr id="14" name="Rectangle 13"/>
          <p:cNvSpPr/>
          <p:nvPr/>
        </p:nvSpPr>
        <p:spPr bwMode="auto">
          <a:xfrm>
            <a:off x="9305967" y="2266417"/>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Workspace</a:t>
            </a:r>
          </a:p>
        </p:txBody>
      </p:sp>
      <p:sp>
        <p:nvSpPr>
          <p:cNvPr id="15" name="Rectangle 14"/>
          <p:cNvSpPr/>
          <p:nvPr/>
        </p:nvSpPr>
        <p:spPr bwMode="auto">
          <a:xfrm>
            <a:off x="9622971" y="3245274"/>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Report 1</a:t>
            </a:r>
          </a:p>
        </p:txBody>
      </p:sp>
      <p:sp>
        <p:nvSpPr>
          <p:cNvPr id="18" name="Rectangle 17"/>
          <p:cNvSpPr/>
          <p:nvPr/>
        </p:nvSpPr>
        <p:spPr bwMode="auto">
          <a:xfrm>
            <a:off x="3719171" y="3246668"/>
            <a:ext cx="2841286" cy="1094778"/>
          </a:xfrm>
          <a:prstGeom prst="rect">
            <a:avLst/>
          </a:prstGeom>
          <a:noFill/>
          <a:ln>
            <a:solidFill>
              <a:srgbClr val="EDC30D"/>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0" rIns="0" bIns="0" numCol="1" rtlCol="0" anchor="ctr" anchorCtr="0" compatLnSpc="1">
            <a:prstTxWarp prst="textNoShape">
              <a:avLst/>
            </a:prstTxWarp>
          </a:bodyPr>
          <a:lstStyle/>
          <a:p>
            <a:pPr defTabSz="914102" fontAlgn="base">
              <a:spcBef>
                <a:spcPct val="0"/>
              </a:spcBef>
              <a:spcAft>
                <a:spcPct val="0"/>
              </a:spcAft>
            </a:pPr>
            <a:r>
              <a:rPr lang="en-US" sz="1600" kern="0"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Token</a:t>
            </a:r>
          </a:p>
          <a:p>
            <a:pPr defTabSz="914102" fontAlgn="base">
              <a:spcBef>
                <a:spcPct val="0"/>
              </a:spcBef>
              <a:spcAft>
                <a:spcPct val="0"/>
              </a:spcAft>
            </a:pPr>
            <a:r>
              <a:rPr lang="en-US" sz="1600" kern="0" dirty="0">
                <a:solidFill>
                  <a:srgbClr val="282828"/>
                </a:solidFill>
              </a:rPr>
              <a:t>+ Claim: Can view Report 1</a:t>
            </a:r>
          </a:p>
          <a:p>
            <a:pPr defTabSz="914102" fontAlgn="base">
              <a:spcBef>
                <a:spcPct val="0"/>
              </a:spcBef>
              <a:spcAft>
                <a:spcPct val="0"/>
              </a:spcAft>
            </a:pPr>
            <a:r>
              <a:rPr lang="en-US" sz="1600" kern="0" dirty="0">
                <a:solidFill>
                  <a:srgbClr val="282828"/>
                </a:solidFill>
              </a:rPr>
              <a:t>+ Expiration: 5 minutes</a:t>
            </a:r>
          </a:p>
        </p:txBody>
      </p:sp>
      <p:sp>
        <p:nvSpPr>
          <p:cNvPr id="9" name="Rectangle 8"/>
          <p:cNvSpPr/>
          <p:nvPr/>
        </p:nvSpPr>
        <p:spPr bwMode="auto">
          <a:xfrm>
            <a:off x="985103" y="5280920"/>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API keys</a:t>
            </a:r>
          </a:p>
        </p:txBody>
      </p:sp>
      <p:sp>
        <p:nvSpPr>
          <p:cNvPr id="2" name="Bent Arrow 1"/>
          <p:cNvSpPr/>
          <p:nvPr/>
        </p:nvSpPr>
        <p:spPr bwMode="auto">
          <a:xfrm rot="5400000" flipH="1">
            <a:off x="3925265" y="4641210"/>
            <a:ext cx="1297442" cy="957204"/>
          </a:xfrm>
          <a:prstGeom prst="bentArrow">
            <a:avLst>
              <a:gd name="adj1" fmla="val 17785"/>
              <a:gd name="adj2" fmla="val 19166"/>
              <a:gd name="adj3" fmla="val 21882"/>
              <a:gd name="adj4" fmla="val 54210"/>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Freeform 25"/>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grpSp>
        <p:nvGrpSpPr>
          <p:cNvPr id="35" name="Group 34"/>
          <p:cNvGrpSpPr/>
          <p:nvPr/>
        </p:nvGrpSpPr>
        <p:grpSpPr>
          <a:xfrm>
            <a:off x="3062514" y="5492386"/>
            <a:ext cx="5582312" cy="620111"/>
            <a:chOff x="3062514" y="5462666"/>
            <a:chExt cx="5582312" cy="620111"/>
          </a:xfrm>
        </p:grpSpPr>
        <p:sp>
          <p:nvSpPr>
            <p:cNvPr id="25" name="Left Arrow 24"/>
            <p:cNvSpPr/>
            <p:nvPr/>
          </p:nvSpPr>
          <p:spPr>
            <a:xfrm>
              <a:off x="3062514" y="5462666"/>
              <a:ext cx="5582312" cy="370224"/>
            </a:xfrm>
            <a:prstGeom prst="lef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5112961" y="5745762"/>
              <a:ext cx="2440364"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Copy API keys to</a:t>
              </a:r>
              <a:r>
                <a:rPr kumimoji="0" lang="en-US" sz="1100" b="0" i="0" u="none" strike="noStrike" kern="0" cap="none" spc="0" normalizeH="0" noProof="0" dirty="0">
                  <a:ln>
                    <a:noFill/>
                  </a:ln>
                  <a:solidFill>
                    <a:srgbClr val="282828"/>
                  </a:solidFill>
                  <a:effectLst/>
                  <a:uLnTx/>
                  <a:uFillTx/>
                  <a:latin typeface="Segoe UI Semibold" panose="020B0702040204020203" pitchFamily="34" charset="0"/>
                  <a:cs typeface="Segoe UI Semibold" panose="020B0702040204020203" pitchFamily="34" charset="0"/>
                </a:rPr>
                <a:t> your application</a:t>
              </a:r>
              <a:endPar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endParaRPr>
            </a:p>
          </p:txBody>
        </p:sp>
      </p:grpSp>
      <p:sp>
        <p:nvSpPr>
          <p:cNvPr id="30" name="TextBox 29"/>
          <p:cNvSpPr txBox="1"/>
          <p:nvPr/>
        </p:nvSpPr>
        <p:spPr>
          <a:xfrm>
            <a:off x="5048697" y="4463309"/>
            <a:ext cx="1117356"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Sign</a:t>
            </a:r>
            <a:r>
              <a:rPr kumimoji="0" lang="en-US" sz="1100" b="0" i="0" u="none" strike="noStrike" kern="0" cap="none" spc="0" normalizeH="0" noProof="0" dirty="0">
                <a:ln>
                  <a:noFill/>
                </a:ln>
                <a:solidFill>
                  <a:srgbClr val="282828"/>
                </a:solidFill>
                <a:effectLst/>
                <a:uLnTx/>
                <a:uFillTx/>
                <a:latin typeface="Segoe UI Semibold" panose="020B0702040204020203" pitchFamily="34" charset="0"/>
                <a:cs typeface="Segoe UI Semibold" panose="020B0702040204020203" pitchFamily="34" charset="0"/>
              </a:rPr>
              <a:t> token</a:t>
            </a:r>
            <a:endPar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endParaRPr>
          </a:p>
        </p:txBody>
      </p:sp>
      <p:grpSp>
        <p:nvGrpSpPr>
          <p:cNvPr id="34" name="Group 33"/>
          <p:cNvGrpSpPr/>
          <p:nvPr/>
        </p:nvGrpSpPr>
        <p:grpSpPr>
          <a:xfrm>
            <a:off x="6315933" y="3049575"/>
            <a:ext cx="424791" cy="424791"/>
            <a:chOff x="6560457" y="2743630"/>
            <a:chExt cx="424791" cy="424791"/>
          </a:xfrm>
        </p:grpSpPr>
        <p:sp>
          <p:nvSpPr>
            <p:cNvPr id="3" name="Oval 2"/>
            <p:cNvSpPr/>
            <p:nvPr/>
          </p:nvSpPr>
          <p:spPr bwMode="auto">
            <a:xfrm>
              <a:off x="6560457" y="2743630"/>
              <a:ext cx="424791" cy="424791"/>
            </a:xfrm>
            <a:prstGeom prst="ellipse">
              <a:avLst/>
            </a:prstGeom>
            <a:solidFill>
              <a:srgbClr val="F2F2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1" name="Group 30"/>
            <p:cNvGrpSpPr/>
            <p:nvPr/>
          </p:nvGrpSpPr>
          <p:grpSpPr>
            <a:xfrm>
              <a:off x="6560457" y="2743630"/>
              <a:ext cx="424791" cy="424791"/>
              <a:chOff x="8257201" y="4912135"/>
              <a:chExt cx="777240" cy="777240"/>
            </a:xfrm>
            <a:solidFill>
              <a:srgbClr val="EDC30D"/>
            </a:solidFill>
          </p:grpSpPr>
          <p:sp>
            <p:nvSpPr>
              <p:cNvPr id="32" name="Oval 37"/>
              <p:cNvSpPr/>
              <p:nvPr/>
            </p:nvSpPr>
            <p:spPr>
              <a:xfrm>
                <a:off x="8257201" y="4912135"/>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0580"/>
                <a:endParaRPr lang="en-US" sz="1753" dirty="0">
                  <a:ln>
                    <a:solidFill>
                      <a:srgbClr val="FFFFFF">
                        <a:alpha val="0"/>
                      </a:srgbClr>
                    </a:solidFill>
                  </a:ln>
                  <a:solidFill>
                    <a:srgbClr val="000000"/>
                  </a:solidFill>
                  <a:latin typeface="Segoe UI"/>
                </a:endParaRPr>
              </a:p>
            </p:txBody>
          </p:sp>
          <p:sp>
            <p:nvSpPr>
              <p:cNvPr id="33" name="Freeform 32"/>
              <p:cNvSpPr/>
              <p:nvPr/>
            </p:nvSpPr>
            <p:spPr>
              <a:xfrm>
                <a:off x="8400884" y="5110098"/>
                <a:ext cx="489875" cy="381314"/>
              </a:xfrm>
              <a:custGeom>
                <a:avLst/>
                <a:gdLst>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1791"/>
                  <a:gd name="connsiteX1" fmla="*/ 169069 w 464344"/>
                  <a:gd name="connsiteY1" fmla="*/ 400050 h 401791"/>
                  <a:gd name="connsiteX2" fmla="*/ 464344 w 464344"/>
                  <a:gd name="connsiteY2" fmla="*/ 90488 h 401791"/>
                  <a:gd name="connsiteX3" fmla="*/ 397669 w 464344"/>
                  <a:gd name="connsiteY3" fmla="*/ 0 h 401791"/>
                  <a:gd name="connsiteX4" fmla="*/ 166688 w 464344"/>
                  <a:gd name="connsiteY4" fmla="*/ 209550 h 401791"/>
                  <a:gd name="connsiteX5" fmla="*/ 76200 w 464344"/>
                  <a:gd name="connsiteY5" fmla="*/ 121444 h 401791"/>
                  <a:gd name="connsiteX6" fmla="*/ 0 w 464344"/>
                  <a:gd name="connsiteY6" fmla="*/ 211932 h 401791"/>
                  <a:gd name="connsiteX0" fmla="*/ 0 w 464344"/>
                  <a:gd name="connsiteY0" fmla="*/ 211932 h 400155"/>
                  <a:gd name="connsiteX1" fmla="*/ 169069 w 464344"/>
                  <a:gd name="connsiteY1" fmla="*/ 400050 h 400155"/>
                  <a:gd name="connsiteX2" fmla="*/ 464344 w 464344"/>
                  <a:gd name="connsiteY2" fmla="*/ 90488 h 400155"/>
                  <a:gd name="connsiteX3" fmla="*/ 397669 w 464344"/>
                  <a:gd name="connsiteY3" fmla="*/ 0 h 400155"/>
                  <a:gd name="connsiteX4" fmla="*/ 166688 w 464344"/>
                  <a:gd name="connsiteY4" fmla="*/ 209550 h 400155"/>
                  <a:gd name="connsiteX5" fmla="*/ 76200 w 464344"/>
                  <a:gd name="connsiteY5" fmla="*/ 121444 h 400155"/>
                  <a:gd name="connsiteX6" fmla="*/ 0 w 464344"/>
                  <a:gd name="connsiteY6" fmla="*/ 211932 h 400155"/>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71488"/>
                  <a:gd name="connsiteY0" fmla="*/ 211932 h 401670"/>
                  <a:gd name="connsiteX1" fmla="*/ 169069 w 471488"/>
                  <a:gd name="connsiteY1" fmla="*/ 400050 h 401670"/>
                  <a:gd name="connsiteX2" fmla="*/ 471488 w 471488"/>
                  <a:gd name="connsiteY2" fmla="*/ 95251 h 401670"/>
                  <a:gd name="connsiteX3" fmla="*/ 397669 w 471488"/>
                  <a:gd name="connsiteY3" fmla="*/ 0 h 401670"/>
                  <a:gd name="connsiteX4" fmla="*/ 166688 w 471488"/>
                  <a:gd name="connsiteY4" fmla="*/ 209550 h 401670"/>
                  <a:gd name="connsiteX5" fmla="*/ 76200 w 471488"/>
                  <a:gd name="connsiteY5" fmla="*/ 121444 h 401670"/>
                  <a:gd name="connsiteX6" fmla="*/ 0 w 471488"/>
                  <a:gd name="connsiteY6" fmla="*/ 211932 h 401670"/>
                  <a:gd name="connsiteX0" fmla="*/ 0 w 471488"/>
                  <a:gd name="connsiteY0" fmla="*/ 211932 h 400100"/>
                  <a:gd name="connsiteX1" fmla="*/ 169069 w 471488"/>
                  <a:gd name="connsiteY1" fmla="*/ 400050 h 400100"/>
                  <a:gd name="connsiteX2" fmla="*/ 471488 w 471488"/>
                  <a:gd name="connsiteY2" fmla="*/ 95251 h 400100"/>
                  <a:gd name="connsiteX3" fmla="*/ 397669 w 471488"/>
                  <a:gd name="connsiteY3" fmla="*/ 0 h 400100"/>
                  <a:gd name="connsiteX4" fmla="*/ 166688 w 471488"/>
                  <a:gd name="connsiteY4" fmla="*/ 209550 h 400100"/>
                  <a:gd name="connsiteX5" fmla="*/ 76200 w 471488"/>
                  <a:gd name="connsiteY5" fmla="*/ 121444 h 400100"/>
                  <a:gd name="connsiteX6" fmla="*/ 0 w 471488"/>
                  <a:gd name="connsiteY6" fmla="*/ 211932 h 400100"/>
                  <a:gd name="connsiteX0" fmla="*/ 0 w 471488"/>
                  <a:gd name="connsiteY0" fmla="*/ 211932 h 400182"/>
                  <a:gd name="connsiteX1" fmla="*/ 169069 w 471488"/>
                  <a:gd name="connsiteY1" fmla="*/ 400050 h 400182"/>
                  <a:gd name="connsiteX2" fmla="*/ 471488 w 471488"/>
                  <a:gd name="connsiteY2" fmla="*/ 95251 h 400182"/>
                  <a:gd name="connsiteX3" fmla="*/ 397669 w 471488"/>
                  <a:gd name="connsiteY3" fmla="*/ 0 h 400182"/>
                  <a:gd name="connsiteX4" fmla="*/ 166688 w 471488"/>
                  <a:gd name="connsiteY4" fmla="*/ 209550 h 400182"/>
                  <a:gd name="connsiteX5" fmla="*/ 76200 w 471488"/>
                  <a:gd name="connsiteY5" fmla="*/ 121444 h 400182"/>
                  <a:gd name="connsiteX6" fmla="*/ 0 w 471488"/>
                  <a:gd name="connsiteY6" fmla="*/ 211932 h 400182"/>
                  <a:gd name="connsiteX0" fmla="*/ 0 w 471488"/>
                  <a:gd name="connsiteY0" fmla="*/ 211932 h 400189"/>
                  <a:gd name="connsiteX1" fmla="*/ 169069 w 471488"/>
                  <a:gd name="connsiteY1" fmla="*/ 400050 h 400189"/>
                  <a:gd name="connsiteX2" fmla="*/ 471488 w 471488"/>
                  <a:gd name="connsiteY2" fmla="*/ 95251 h 400189"/>
                  <a:gd name="connsiteX3" fmla="*/ 397669 w 471488"/>
                  <a:gd name="connsiteY3" fmla="*/ 0 h 400189"/>
                  <a:gd name="connsiteX4" fmla="*/ 166688 w 471488"/>
                  <a:gd name="connsiteY4" fmla="*/ 209550 h 400189"/>
                  <a:gd name="connsiteX5" fmla="*/ 76200 w 471488"/>
                  <a:gd name="connsiteY5" fmla="*/ 121444 h 400189"/>
                  <a:gd name="connsiteX6" fmla="*/ 0 w 471488"/>
                  <a:gd name="connsiteY6" fmla="*/ 211932 h 400189"/>
                  <a:gd name="connsiteX0" fmla="*/ 0 w 471488"/>
                  <a:gd name="connsiteY0" fmla="*/ 211932 h 395431"/>
                  <a:gd name="connsiteX1" fmla="*/ 178594 w 471488"/>
                  <a:gd name="connsiteY1" fmla="*/ 395288 h 395431"/>
                  <a:gd name="connsiteX2" fmla="*/ 471488 w 471488"/>
                  <a:gd name="connsiteY2" fmla="*/ 95251 h 395431"/>
                  <a:gd name="connsiteX3" fmla="*/ 397669 w 471488"/>
                  <a:gd name="connsiteY3" fmla="*/ 0 h 395431"/>
                  <a:gd name="connsiteX4" fmla="*/ 166688 w 471488"/>
                  <a:gd name="connsiteY4" fmla="*/ 209550 h 395431"/>
                  <a:gd name="connsiteX5" fmla="*/ 76200 w 471488"/>
                  <a:gd name="connsiteY5" fmla="*/ 121444 h 395431"/>
                  <a:gd name="connsiteX6" fmla="*/ 0 w 471488"/>
                  <a:gd name="connsiteY6" fmla="*/ 211932 h 3954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69107"/>
                  <a:gd name="connsiteY0" fmla="*/ 211932 h 396777"/>
                  <a:gd name="connsiteX1" fmla="*/ 178594 w 469107"/>
                  <a:gd name="connsiteY1" fmla="*/ 395288 h 396777"/>
                  <a:gd name="connsiteX2" fmla="*/ 469107 w 469107"/>
                  <a:gd name="connsiteY2" fmla="*/ 104776 h 396777"/>
                  <a:gd name="connsiteX3" fmla="*/ 397669 w 469107"/>
                  <a:gd name="connsiteY3" fmla="*/ 0 h 396777"/>
                  <a:gd name="connsiteX4" fmla="*/ 166688 w 469107"/>
                  <a:gd name="connsiteY4" fmla="*/ 209550 h 396777"/>
                  <a:gd name="connsiteX5" fmla="*/ 76200 w 469107"/>
                  <a:gd name="connsiteY5" fmla="*/ 121444 h 396777"/>
                  <a:gd name="connsiteX6" fmla="*/ 0 w 469107"/>
                  <a:gd name="connsiteY6" fmla="*/ 211932 h 396777"/>
                  <a:gd name="connsiteX0" fmla="*/ 0 w 469107"/>
                  <a:gd name="connsiteY0" fmla="*/ 211932 h 395386"/>
                  <a:gd name="connsiteX1" fmla="*/ 178594 w 469107"/>
                  <a:gd name="connsiteY1" fmla="*/ 395288 h 395386"/>
                  <a:gd name="connsiteX2" fmla="*/ 469107 w 469107"/>
                  <a:gd name="connsiteY2" fmla="*/ 104776 h 395386"/>
                  <a:gd name="connsiteX3" fmla="*/ 397669 w 469107"/>
                  <a:gd name="connsiteY3" fmla="*/ 0 h 395386"/>
                  <a:gd name="connsiteX4" fmla="*/ 166688 w 469107"/>
                  <a:gd name="connsiteY4" fmla="*/ 209550 h 395386"/>
                  <a:gd name="connsiteX5" fmla="*/ 76200 w 469107"/>
                  <a:gd name="connsiteY5" fmla="*/ 121444 h 395386"/>
                  <a:gd name="connsiteX6" fmla="*/ 0 w 469107"/>
                  <a:gd name="connsiteY6" fmla="*/ 211932 h 39538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6200 w 469107"/>
                  <a:gd name="connsiteY5" fmla="*/ 121444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286"/>
                  <a:gd name="connsiteY0" fmla="*/ 211932 h 395296"/>
                  <a:gd name="connsiteX1" fmla="*/ 178594 w 469286"/>
                  <a:gd name="connsiteY1" fmla="*/ 395288 h 395296"/>
                  <a:gd name="connsiteX2" fmla="*/ 469107 w 469286"/>
                  <a:gd name="connsiteY2" fmla="*/ 104776 h 395296"/>
                  <a:gd name="connsiteX3" fmla="*/ 397669 w 469286"/>
                  <a:gd name="connsiteY3" fmla="*/ 0 h 395296"/>
                  <a:gd name="connsiteX4" fmla="*/ 166688 w 469286"/>
                  <a:gd name="connsiteY4" fmla="*/ 209550 h 395296"/>
                  <a:gd name="connsiteX5" fmla="*/ 71437 w 469286"/>
                  <a:gd name="connsiteY5" fmla="*/ 133350 h 395296"/>
                  <a:gd name="connsiteX6" fmla="*/ 0 w 469286"/>
                  <a:gd name="connsiteY6" fmla="*/ 211932 h 395296"/>
                  <a:gd name="connsiteX0" fmla="*/ 0 w 474512"/>
                  <a:gd name="connsiteY0" fmla="*/ 211932 h 395296"/>
                  <a:gd name="connsiteX1" fmla="*/ 178594 w 474512"/>
                  <a:gd name="connsiteY1" fmla="*/ 395288 h 395296"/>
                  <a:gd name="connsiteX2" fmla="*/ 469107 w 474512"/>
                  <a:gd name="connsiteY2" fmla="*/ 104776 h 395296"/>
                  <a:gd name="connsiteX3" fmla="*/ 397669 w 474512"/>
                  <a:gd name="connsiteY3" fmla="*/ 0 h 395296"/>
                  <a:gd name="connsiteX4" fmla="*/ 166688 w 474512"/>
                  <a:gd name="connsiteY4" fmla="*/ 209550 h 395296"/>
                  <a:gd name="connsiteX5" fmla="*/ 71437 w 474512"/>
                  <a:gd name="connsiteY5" fmla="*/ 133350 h 395296"/>
                  <a:gd name="connsiteX6" fmla="*/ 0 w 474512"/>
                  <a:gd name="connsiteY6" fmla="*/ 211932 h 395296"/>
                  <a:gd name="connsiteX0" fmla="*/ 0 w 461448"/>
                  <a:gd name="connsiteY0" fmla="*/ 211932 h 396898"/>
                  <a:gd name="connsiteX1" fmla="*/ 178594 w 461448"/>
                  <a:gd name="connsiteY1" fmla="*/ 395288 h 396898"/>
                  <a:gd name="connsiteX2" fmla="*/ 454819 w 461448"/>
                  <a:gd name="connsiteY2" fmla="*/ 100014 h 396898"/>
                  <a:gd name="connsiteX3" fmla="*/ 397669 w 461448"/>
                  <a:gd name="connsiteY3" fmla="*/ 0 h 396898"/>
                  <a:gd name="connsiteX4" fmla="*/ 166688 w 461448"/>
                  <a:gd name="connsiteY4" fmla="*/ 209550 h 396898"/>
                  <a:gd name="connsiteX5" fmla="*/ 71437 w 461448"/>
                  <a:gd name="connsiteY5" fmla="*/ 133350 h 396898"/>
                  <a:gd name="connsiteX6" fmla="*/ 0 w 461448"/>
                  <a:gd name="connsiteY6" fmla="*/ 211932 h 396898"/>
                  <a:gd name="connsiteX0" fmla="*/ 0 w 466181"/>
                  <a:gd name="connsiteY0" fmla="*/ 211932 h 396898"/>
                  <a:gd name="connsiteX1" fmla="*/ 178594 w 466181"/>
                  <a:gd name="connsiteY1" fmla="*/ 395288 h 396898"/>
                  <a:gd name="connsiteX2" fmla="*/ 454819 w 466181"/>
                  <a:gd name="connsiteY2" fmla="*/ 100014 h 396898"/>
                  <a:gd name="connsiteX3" fmla="*/ 397669 w 466181"/>
                  <a:gd name="connsiteY3" fmla="*/ 0 h 396898"/>
                  <a:gd name="connsiteX4" fmla="*/ 166688 w 466181"/>
                  <a:gd name="connsiteY4" fmla="*/ 209550 h 396898"/>
                  <a:gd name="connsiteX5" fmla="*/ 71437 w 466181"/>
                  <a:gd name="connsiteY5" fmla="*/ 133350 h 396898"/>
                  <a:gd name="connsiteX6" fmla="*/ 0 w 466181"/>
                  <a:gd name="connsiteY6" fmla="*/ 211932 h 396898"/>
                  <a:gd name="connsiteX0" fmla="*/ 0 w 466181"/>
                  <a:gd name="connsiteY0" fmla="*/ 211932 h 395288"/>
                  <a:gd name="connsiteX1" fmla="*/ 178594 w 466181"/>
                  <a:gd name="connsiteY1" fmla="*/ 395288 h 395288"/>
                  <a:gd name="connsiteX2" fmla="*/ 454819 w 466181"/>
                  <a:gd name="connsiteY2" fmla="*/ 100014 h 395288"/>
                  <a:gd name="connsiteX3" fmla="*/ 397669 w 466181"/>
                  <a:gd name="connsiteY3" fmla="*/ 0 h 395288"/>
                  <a:gd name="connsiteX4" fmla="*/ 166688 w 466181"/>
                  <a:gd name="connsiteY4" fmla="*/ 209550 h 395288"/>
                  <a:gd name="connsiteX5" fmla="*/ 71437 w 466181"/>
                  <a:gd name="connsiteY5" fmla="*/ 133350 h 395288"/>
                  <a:gd name="connsiteX6" fmla="*/ 0 w 466181"/>
                  <a:gd name="connsiteY6" fmla="*/ 211932 h 395288"/>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441"/>
                  <a:gd name="connsiteX1" fmla="*/ 178594 w 458125"/>
                  <a:gd name="connsiteY1" fmla="*/ 395288 h 395441"/>
                  <a:gd name="connsiteX2" fmla="*/ 314086 w 458125"/>
                  <a:gd name="connsiteY2" fmla="*/ 234103 h 395441"/>
                  <a:gd name="connsiteX3" fmla="*/ 454819 w 458125"/>
                  <a:gd name="connsiteY3" fmla="*/ 100014 h 395441"/>
                  <a:gd name="connsiteX4" fmla="*/ 397669 w 458125"/>
                  <a:gd name="connsiteY4" fmla="*/ 0 h 395441"/>
                  <a:gd name="connsiteX5" fmla="*/ 166688 w 458125"/>
                  <a:gd name="connsiteY5" fmla="*/ 209550 h 395441"/>
                  <a:gd name="connsiteX6" fmla="*/ 71437 w 458125"/>
                  <a:gd name="connsiteY6" fmla="*/ 133350 h 395441"/>
                  <a:gd name="connsiteX7" fmla="*/ 0 w 458125"/>
                  <a:gd name="connsiteY7" fmla="*/ 211932 h 395441"/>
                  <a:gd name="connsiteX0" fmla="*/ 0 w 458262"/>
                  <a:gd name="connsiteY0" fmla="*/ 211932 h 395480"/>
                  <a:gd name="connsiteX1" fmla="*/ 178594 w 458262"/>
                  <a:gd name="connsiteY1" fmla="*/ 395288 h 395480"/>
                  <a:gd name="connsiteX2" fmla="*/ 311704 w 458262"/>
                  <a:gd name="connsiteY2" fmla="*/ 236484 h 395480"/>
                  <a:gd name="connsiteX3" fmla="*/ 454819 w 458262"/>
                  <a:gd name="connsiteY3" fmla="*/ 100014 h 395480"/>
                  <a:gd name="connsiteX4" fmla="*/ 397669 w 458262"/>
                  <a:gd name="connsiteY4" fmla="*/ 0 h 395480"/>
                  <a:gd name="connsiteX5" fmla="*/ 166688 w 458262"/>
                  <a:gd name="connsiteY5" fmla="*/ 209550 h 395480"/>
                  <a:gd name="connsiteX6" fmla="*/ 71437 w 458262"/>
                  <a:gd name="connsiteY6" fmla="*/ 133350 h 395480"/>
                  <a:gd name="connsiteX7" fmla="*/ 0 w 458262"/>
                  <a:gd name="connsiteY7" fmla="*/ 211932 h 395480"/>
                  <a:gd name="connsiteX0" fmla="*/ 0 w 458262"/>
                  <a:gd name="connsiteY0" fmla="*/ 211932 h 395339"/>
                  <a:gd name="connsiteX1" fmla="*/ 178594 w 458262"/>
                  <a:gd name="connsiteY1" fmla="*/ 395288 h 395339"/>
                  <a:gd name="connsiteX2" fmla="*/ 311704 w 458262"/>
                  <a:gd name="connsiteY2" fmla="*/ 236484 h 395339"/>
                  <a:gd name="connsiteX3" fmla="*/ 454819 w 458262"/>
                  <a:gd name="connsiteY3" fmla="*/ 100014 h 395339"/>
                  <a:gd name="connsiteX4" fmla="*/ 397669 w 458262"/>
                  <a:gd name="connsiteY4" fmla="*/ 0 h 395339"/>
                  <a:gd name="connsiteX5" fmla="*/ 166688 w 458262"/>
                  <a:gd name="connsiteY5" fmla="*/ 209550 h 395339"/>
                  <a:gd name="connsiteX6" fmla="*/ 71437 w 458262"/>
                  <a:gd name="connsiteY6" fmla="*/ 133350 h 395339"/>
                  <a:gd name="connsiteX7" fmla="*/ 0 w 458262"/>
                  <a:gd name="connsiteY7" fmla="*/ 211932 h 395339"/>
                  <a:gd name="connsiteX0" fmla="*/ 0 w 460643"/>
                  <a:gd name="connsiteY0" fmla="*/ 219076 h 395388"/>
                  <a:gd name="connsiteX1" fmla="*/ 180975 w 460643"/>
                  <a:gd name="connsiteY1" fmla="*/ 395288 h 395388"/>
                  <a:gd name="connsiteX2" fmla="*/ 314085 w 460643"/>
                  <a:gd name="connsiteY2" fmla="*/ 236484 h 395388"/>
                  <a:gd name="connsiteX3" fmla="*/ 457200 w 460643"/>
                  <a:gd name="connsiteY3" fmla="*/ 100014 h 395388"/>
                  <a:gd name="connsiteX4" fmla="*/ 400050 w 460643"/>
                  <a:gd name="connsiteY4" fmla="*/ 0 h 395388"/>
                  <a:gd name="connsiteX5" fmla="*/ 169069 w 460643"/>
                  <a:gd name="connsiteY5" fmla="*/ 209550 h 395388"/>
                  <a:gd name="connsiteX6" fmla="*/ 73818 w 460643"/>
                  <a:gd name="connsiteY6" fmla="*/ 133350 h 395388"/>
                  <a:gd name="connsiteX7" fmla="*/ 0 w 460643"/>
                  <a:gd name="connsiteY7" fmla="*/ 219076 h 395388"/>
                  <a:gd name="connsiteX0" fmla="*/ 0 w 460643"/>
                  <a:gd name="connsiteY0" fmla="*/ 219076 h 395308"/>
                  <a:gd name="connsiteX1" fmla="*/ 180975 w 460643"/>
                  <a:gd name="connsiteY1" fmla="*/ 395288 h 395308"/>
                  <a:gd name="connsiteX2" fmla="*/ 314085 w 460643"/>
                  <a:gd name="connsiteY2" fmla="*/ 236484 h 395308"/>
                  <a:gd name="connsiteX3" fmla="*/ 457200 w 460643"/>
                  <a:gd name="connsiteY3" fmla="*/ 100014 h 395308"/>
                  <a:gd name="connsiteX4" fmla="*/ 400050 w 460643"/>
                  <a:gd name="connsiteY4" fmla="*/ 0 h 395308"/>
                  <a:gd name="connsiteX5" fmla="*/ 169069 w 460643"/>
                  <a:gd name="connsiteY5" fmla="*/ 209550 h 395308"/>
                  <a:gd name="connsiteX6" fmla="*/ 73818 w 460643"/>
                  <a:gd name="connsiteY6" fmla="*/ 133350 h 395308"/>
                  <a:gd name="connsiteX7" fmla="*/ 0 w 460643"/>
                  <a:gd name="connsiteY7" fmla="*/ 219076 h 395308"/>
                  <a:gd name="connsiteX0" fmla="*/ 16548 w 477191"/>
                  <a:gd name="connsiteY0" fmla="*/ 219076 h 395308"/>
                  <a:gd name="connsiteX1" fmla="*/ 197523 w 477191"/>
                  <a:gd name="connsiteY1" fmla="*/ 395288 h 395308"/>
                  <a:gd name="connsiteX2" fmla="*/ 330633 w 477191"/>
                  <a:gd name="connsiteY2" fmla="*/ 236484 h 395308"/>
                  <a:gd name="connsiteX3" fmla="*/ 473748 w 477191"/>
                  <a:gd name="connsiteY3" fmla="*/ 100014 h 395308"/>
                  <a:gd name="connsiteX4" fmla="*/ 416598 w 477191"/>
                  <a:gd name="connsiteY4" fmla="*/ 0 h 395308"/>
                  <a:gd name="connsiteX5" fmla="*/ 185617 w 477191"/>
                  <a:gd name="connsiteY5" fmla="*/ 209550 h 395308"/>
                  <a:gd name="connsiteX6" fmla="*/ 90366 w 477191"/>
                  <a:gd name="connsiteY6" fmla="*/ 133350 h 395308"/>
                  <a:gd name="connsiteX7" fmla="*/ 16548 w 477191"/>
                  <a:gd name="connsiteY7" fmla="*/ 219076 h 395308"/>
                  <a:gd name="connsiteX0" fmla="*/ 10200 w 470843"/>
                  <a:gd name="connsiteY0" fmla="*/ 219076 h 395305"/>
                  <a:gd name="connsiteX1" fmla="*/ 191175 w 470843"/>
                  <a:gd name="connsiteY1" fmla="*/ 395288 h 395305"/>
                  <a:gd name="connsiteX2" fmla="*/ 324285 w 470843"/>
                  <a:gd name="connsiteY2" fmla="*/ 236484 h 395305"/>
                  <a:gd name="connsiteX3" fmla="*/ 467400 w 470843"/>
                  <a:gd name="connsiteY3" fmla="*/ 100014 h 395305"/>
                  <a:gd name="connsiteX4" fmla="*/ 410250 w 470843"/>
                  <a:gd name="connsiteY4" fmla="*/ 0 h 395305"/>
                  <a:gd name="connsiteX5" fmla="*/ 179269 w 470843"/>
                  <a:gd name="connsiteY5" fmla="*/ 209550 h 395305"/>
                  <a:gd name="connsiteX6" fmla="*/ 84018 w 470843"/>
                  <a:gd name="connsiteY6" fmla="*/ 133350 h 395305"/>
                  <a:gd name="connsiteX7" fmla="*/ 10200 w 470843"/>
                  <a:gd name="connsiteY7" fmla="*/ 219076 h 395305"/>
                  <a:gd name="connsiteX0" fmla="*/ 3259 w 463902"/>
                  <a:gd name="connsiteY0" fmla="*/ 219076 h 395305"/>
                  <a:gd name="connsiteX1" fmla="*/ 184234 w 463902"/>
                  <a:gd name="connsiteY1" fmla="*/ 395288 h 395305"/>
                  <a:gd name="connsiteX2" fmla="*/ 317344 w 463902"/>
                  <a:gd name="connsiteY2" fmla="*/ 236484 h 395305"/>
                  <a:gd name="connsiteX3" fmla="*/ 460459 w 463902"/>
                  <a:gd name="connsiteY3" fmla="*/ 100014 h 395305"/>
                  <a:gd name="connsiteX4" fmla="*/ 403309 w 463902"/>
                  <a:gd name="connsiteY4" fmla="*/ 0 h 395305"/>
                  <a:gd name="connsiteX5" fmla="*/ 172328 w 463902"/>
                  <a:gd name="connsiteY5" fmla="*/ 209550 h 395305"/>
                  <a:gd name="connsiteX6" fmla="*/ 77077 w 463902"/>
                  <a:gd name="connsiteY6" fmla="*/ 133350 h 395305"/>
                  <a:gd name="connsiteX7" fmla="*/ 3259 w 463902"/>
                  <a:gd name="connsiteY7" fmla="*/ 219076 h 395305"/>
                  <a:gd name="connsiteX0" fmla="*/ 3373 w 464016"/>
                  <a:gd name="connsiteY0" fmla="*/ 219076 h 357212"/>
                  <a:gd name="connsiteX1" fmla="*/ 186730 w 464016"/>
                  <a:gd name="connsiteY1" fmla="*/ 357188 h 357212"/>
                  <a:gd name="connsiteX2" fmla="*/ 317458 w 464016"/>
                  <a:gd name="connsiteY2" fmla="*/ 236484 h 357212"/>
                  <a:gd name="connsiteX3" fmla="*/ 460573 w 464016"/>
                  <a:gd name="connsiteY3" fmla="*/ 100014 h 357212"/>
                  <a:gd name="connsiteX4" fmla="*/ 403423 w 464016"/>
                  <a:gd name="connsiteY4" fmla="*/ 0 h 357212"/>
                  <a:gd name="connsiteX5" fmla="*/ 172442 w 464016"/>
                  <a:gd name="connsiteY5" fmla="*/ 209550 h 357212"/>
                  <a:gd name="connsiteX6" fmla="*/ 77191 w 464016"/>
                  <a:gd name="connsiteY6" fmla="*/ 133350 h 357212"/>
                  <a:gd name="connsiteX7" fmla="*/ 3373 w 464016"/>
                  <a:gd name="connsiteY7" fmla="*/ 219076 h 357212"/>
                  <a:gd name="connsiteX0" fmla="*/ 3605 w 464248"/>
                  <a:gd name="connsiteY0" fmla="*/ 219076 h 378641"/>
                  <a:gd name="connsiteX1" fmla="*/ 191725 w 464248"/>
                  <a:gd name="connsiteY1" fmla="*/ 378620 h 378641"/>
                  <a:gd name="connsiteX2" fmla="*/ 317690 w 464248"/>
                  <a:gd name="connsiteY2" fmla="*/ 236484 h 378641"/>
                  <a:gd name="connsiteX3" fmla="*/ 460805 w 464248"/>
                  <a:gd name="connsiteY3" fmla="*/ 100014 h 378641"/>
                  <a:gd name="connsiteX4" fmla="*/ 403655 w 464248"/>
                  <a:gd name="connsiteY4" fmla="*/ 0 h 378641"/>
                  <a:gd name="connsiteX5" fmla="*/ 172674 w 464248"/>
                  <a:gd name="connsiteY5" fmla="*/ 209550 h 378641"/>
                  <a:gd name="connsiteX6" fmla="*/ 77423 w 464248"/>
                  <a:gd name="connsiteY6" fmla="*/ 133350 h 378641"/>
                  <a:gd name="connsiteX7" fmla="*/ 3605 w 464248"/>
                  <a:gd name="connsiteY7" fmla="*/ 219076 h 378641"/>
                  <a:gd name="connsiteX0" fmla="*/ 3470 w 464113"/>
                  <a:gd name="connsiteY0" fmla="*/ 219076 h 378641"/>
                  <a:gd name="connsiteX1" fmla="*/ 191590 w 464113"/>
                  <a:gd name="connsiteY1" fmla="*/ 378620 h 378641"/>
                  <a:gd name="connsiteX2" fmla="*/ 317555 w 464113"/>
                  <a:gd name="connsiteY2" fmla="*/ 236484 h 378641"/>
                  <a:gd name="connsiteX3" fmla="*/ 460670 w 464113"/>
                  <a:gd name="connsiteY3" fmla="*/ 100014 h 378641"/>
                  <a:gd name="connsiteX4" fmla="*/ 403520 w 464113"/>
                  <a:gd name="connsiteY4" fmla="*/ 0 h 378641"/>
                  <a:gd name="connsiteX5" fmla="*/ 174921 w 464113"/>
                  <a:gd name="connsiteY5" fmla="*/ 221457 h 378641"/>
                  <a:gd name="connsiteX6" fmla="*/ 77288 w 464113"/>
                  <a:gd name="connsiteY6" fmla="*/ 133350 h 378641"/>
                  <a:gd name="connsiteX7" fmla="*/ 3470 w 464113"/>
                  <a:gd name="connsiteY7" fmla="*/ 219076 h 378641"/>
                  <a:gd name="connsiteX0" fmla="*/ 3470 w 479103"/>
                  <a:gd name="connsiteY0" fmla="*/ 237452 h 397017"/>
                  <a:gd name="connsiteX1" fmla="*/ 191590 w 479103"/>
                  <a:gd name="connsiteY1" fmla="*/ 396996 h 397017"/>
                  <a:gd name="connsiteX2" fmla="*/ 317555 w 479103"/>
                  <a:gd name="connsiteY2" fmla="*/ 254860 h 397017"/>
                  <a:gd name="connsiteX3" fmla="*/ 460670 w 479103"/>
                  <a:gd name="connsiteY3" fmla="*/ 118390 h 397017"/>
                  <a:gd name="connsiteX4" fmla="*/ 403520 w 479103"/>
                  <a:gd name="connsiteY4" fmla="*/ 18376 h 397017"/>
                  <a:gd name="connsiteX5" fmla="*/ 174921 w 479103"/>
                  <a:gd name="connsiteY5" fmla="*/ 239833 h 397017"/>
                  <a:gd name="connsiteX6" fmla="*/ 77288 w 479103"/>
                  <a:gd name="connsiteY6" fmla="*/ 151726 h 397017"/>
                  <a:gd name="connsiteX7" fmla="*/ 3470 w 479103"/>
                  <a:gd name="connsiteY7" fmla="*/ 237452 h 397017"/>
                  <a:gd name="connsiteX0" fmla="*/ 3470 w 463445"/>
                  <a:gd name="connsiteY0" fmla="*/ 220091 h 379656"/>
                  <a:gd name="connsiteX1" fmla="*/ 191590 w 463445"/>
                  <a:gd name="connsiteY1" fmla="*/ 379635 h 379656"/>
                  <a:gd name="connsiteX2" fmla="*/ 317555 w 463445"/>
                  <a:gd name="connsiteY2" fmla="*/ 237499 h 379656"/>
                  <a:gd name="connsiteX3" fmla="*/ 460670 w 463445"/>
                  <a:gd name="connsiteY3" fmla="*/ 101029 h 379656"/>
                  <a:gd name="connsiteX4" fmla="*/ 403520 w 463445"/>
                  <a:gd name="connsiteY4" fmla="*/ 1015 h 379656"/>
                  <a:gd name="connsiteX5" fmla="*/ 174921 w 463445"/>
                  <a:gd name="connsiteY5" fmla="*/ 222472 h 379656"/>
                  <a:gd name="connsiteX6" fmla="*/ 77288 w 463445"/>
                  <a:gd name="connsiteY6" fmla="*/ 134365 h 379656"/>
                  <a:gd name="connsiteX7" fmla="*/ 3470 w 463445"/>
                  <a:gd name="connsiteY7" fmla="*/ 220091 h 379656"/>
                  <a:gd name="connsiteX0" fmla="*/ 3470 w 471984"/>
                  <a:gd name="connsiteY0" fmla="*/ 220120 h 379685"/>
                  <a:gd name="connsiteX1" fmla="*/ 191590 w 471984"/>
                  <a:gd name="connsiteY1" fmla="*/ 379664 h 379685"/>
                  <a:gd name="connsiteX2" fmla="*/ 317555 w 471984"/>
                  <a:gd name="connsiteY2" fmla="*/ 237528 h 379685"/>
                  <a:gd name="connsiteX3" fmla="*/ 460670 w 471984"/>
                  <a:gd name="connsiteY3" fmla="*/ 101058 h 379685"/>
                  <a:gd name="connsiteX4" fmla="*/ 403520 w 471984"/>
                  <a:gd name="connsiteY4" fmla="*/ 1044 h 379685"/>
                  <a:gd name="connsiteX5" fmla="*/ 174921 w 471984"/>
                  <a:gd name="connsiteY5" fmla="*/ 222501 h 379685"/>
                  <a:gd name="connsiteX6" fmla="*/ 77288 w 471984"/>
                  <a:gd name="connsiteY6" fmla="*/ 134394 h 379685"/>
                  <a:gd name="connsiteX7" fmla="*/ 3470 w 471984"/>
                  <a:gd name="connsiteY7" fmla="*/ 220120 h 379685"/>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68632"/>
                  <a:gd name="connsiteY0" fmla="*/ 221629 h 381402"/>
                  <a:gd name="connsiteX1" fmla="*/ 191590 w 468632"/>
                  <a:gd name="connsiteY1" fmla="*/ 381173 h 381402"/>
                  <a:gd name="connsiteX2" fmla="*/ 327080 w 468632"/>
                  <a:gd name="connsiteY2" fmla="*/ 241419 h 381402"/>
                  <a:gd name="connsiteX3" fmla="*/ 465432 w 468632"/>
                  <a:gd name="connsiteY3" fmla="*/ 112092 h 381402"/>
                  <a:gd name="connsiteX4" fmla="*/ 403520 w 468632"/>
                  <a:gd name="connsiteY4" fmla="*/ 2553 h 381402"/>
                  <a:gd name="connsiteX5" fmla="*/ 174921 w 468632"/>
                  <a:gd name="connsiteY5" fmla="*/ 224010 h 381402"/>
                  <a:gd name="connsiteX6" fmla="*/ 77288 w 468632"/>
                  <a:gd name="connsiteY6" fmla="*/ 135903 h 381402"/>
                  <a:gd name="connsiteX7" fmla="*/ 3470 w 468632"/>
                  <a:gd name="connsiteY7" fmla="*/ 221629 h 381402"/>
                  <a:gd name="connsiteX0" fmla="*/ 3470 w 468632"/>
                  <a:gd name="connsiteY0" fmla="*/ 221629 h 381261"/>
                  <a:gd name="connsiteX1" fmla="*/ 191590 w 468632"/>
                  <a:gd name="connsiteY1" fmla="*/ 381173 h 381261"/>
                  <a:gd name="connsiteX2" fmla="*/ 327080 w 468632"/>
                  <a:gd name="connsiteY2" fmla="*/ 241419 h 381261"/>
                  <a:gd name="connsiteX3" fmla="*/ 465432 w 468632"/>
                  <a:gd name="connsiteY3" fmla="*/ 112092 h 381261"/>
                  <a:gd name="connsiteX4" fmla="*/ 403520 w 468632"/>
                  <a:gd name="connsiteY4" fmla="*/ 2553 h 381261"/>
                  <a:gd name="connsiteX5" fmla="*/ 174921 w 468632"/>
                  <a:gd name="connsiteY5" fmla="*/ 224010 h 381261"/>
                  <a:gd name="connsiteX6" fmla="*/ 77288 w 468632"/>
                  <a:gd name="connsiteY6" fmla="*/ 135903 h 381261"/>
                  <a:gd name="connsiteX7" fmla="*/ 3470 w 468632"/>
                  <a:gd name="connsiteY7" fmla="*/ 221629 h 381261"/>
                  <a:gd name="connsiteX0" fmla="*/ 3470 w 481001"/>
                  <a:gd name="connsiteY0" fmla="*/ 221469 h 381101"/>
                  <a:gd name="connsiteX1" fmla="*/ 191590 w 481001"/>
                  <a:gd name="connsiteY1" fmla="*/ 381013 h 381101"/>
                  <a:gd name="connsiteX2" fmla="*/ 327080 w 481001"/>
                  <a:gd name="connsiteY2" fmla="*/ 241259 h 381101"/>
                  <a:gd name="connsiteX3" fmla="*/ 465432 w 481001"/>
                  <a:gd name="connsiteY3" fmla="*/ 111932 h 381101"/>
                  <a:gd name="connsiteX4" fmla="*/ 403520 w 481001"/>
                  <a:gd name="connsiteY4" fmla="*/ 2393 h 381101"/>
                  <a:gd name="connsiteX5" fmla="*/ 174921 w 481001"/>
                  <a:gd name="connsiteY5" fmla="*/ 223850 h 381101"/>
                  <a:gd name="connsiteX6" fmla="*/ 77288 w 481001"/>
                  <a:gd name="connsiteY6" fmla="*/ 135743 h 381101"/>
                  <a:gd name="connsiteX7" fmla="*/ 3470 w 481001"/>
                  <a:gd name="connsiteY7" fmla="*/ 221469 h 381101"/>
                  <a:gd name="connsiteX0" fmla="*/ 3470 w 485051"/>
                  <a:gd name="connsiteY0" fmla="*/ 221686 h 381318"/>
                  <a:gd name="connsiteX1" fmla="*/ 191590 w 485051"/>
                  <a:gd name="connsiteY1" fmla="*/ 381230 h 381318"/>
                  <a:gd name="connsiteX2" fmla="*/ 327080 w 485051"/>
                  <a:gd name="connsiteY2" fmla="*/ 241476 h 381318"/>
                  <a:gd name="connsiteX3" fmla="*/ 465432 w 485051"/>
                  <a:gd name="connsiteY3" fmla="*/ 112149 h 381318"/>
                  <a:gd name="connsiteX4" fmla="*/ 403520 w 485051"/>
                  <a:gd name="connsiteY4" fmla="*/ 2610 h 381318"/>
                  <a:gd name="connsiteX5" fmla="*/ 174921 w 485051"/>
                  <a:gd name="connsiteY5" fmla="*/ 224067 h 381318"/>
                  <a:gd name="connsiteX6" fmla="*/ 77288 w 485051"/>
                  <a:gd name="connsiteY6" fmla="*/ 135960 h 381318"/>
                  <a:gd name="connsiteX7" fmla="*/ 3470 w 485051"/>
                  <a:gd name="connsiteY7" fmla="*/ 221686 h 381318"/>
                  <a:gd name="connsiteX0" fmla="*/ 3790 w 485371"/>
                  <a:gd name="connsiteY0" fmla="*/ 221686 h 381318"/>
                  <a:gd name="connsiteX1" fmla="*/ 191910 w 485371"/>
                  <a:gd name="connsiteY1" fmla="*/ 381230 h 381318"/>
                  <a:gd name="connsiteX2" fmla="*/ 327400 w 485371"/>
                  <a:gd name="connsiteY2" fmla="*/ 241476 h 381318"/>
                  <a:gd name="connsiteX3" fmla="*/ 465752 w 485371"/>
                  <a:gd name="connsiteY3" fmla="*/ 112149 h 381318"/>
                  <a:gd name="connsiteX4" fmla="*/ 403840 w 485371"/>
                  <a:gd name="connsiteY4" fmla="*/ 2610 h 381318"/>
                  <a:gd name="connsiteX5" fmla="*/ 175241 w 485371"/>
                  <a:gd name="connsiteY5" fmla="*/ 224067 h 381318"/>
                  <a:gd name="connsiteX6" fmla="*/ 77608 w 485371"/>
                  <a:gd name="connsiteY6" fmla="*/ 135960 h 381318"/>
                  <a:gd name="connsiteX7" fmla="*/ 3790 w 485371"/>
                  <a:gd name="connsiteY7" fmla="*/ 221686 h 381318"/>
                  <a:gd name="connsiteX0" fmla="*/ 3554 w 485135"/>
                  <a:gd name="connsiteY0" fmla="*/ 221686 h 381319"/>
                  <a:gd name="connsiteX1" fmla="*/ 191674 w 485135"/>
                  <a:gd name="connsiteY1" fmla="*/ 381230 h 381319"/>
                  <a:gd name="connsiteX2" fmla="*/ 327164 w 485135"/>
                  <a:gd name="connsiteY2" fmla="*/ 241476 h 381319"/>
                  <a:gd name="connsiteX3" fmla="*/ 465516 w 485135"/>
                  <a:gd name="connsiteY3" fmla="*/ 112149 h 381319"/>
                  <a:gd name="connsiteX4" fmla="*/ 403604 w 485135"/>
                  <a:gd name="connsiteY4" fmla="*/ 2610 h 381319"/>
                  <a:gd name="connsiteX5" fmla="*/ 175005 w 485135"/>
                  <a:gd name="connsiteY5" fmla="*/ 224067 h 381319"/>
                  <a:gd name="connsiteX6" fmla="*/ 79753 w 485135"/>
                  <a:gd name="connsiteY6" fmla="*/ 131197 h 381319"/>
                  <a:gd name="connsiteX7" fmla="*/ 3554 w 485135"/>
                  <a:gd name="connsiteY7" fmla="*/ 221686 h 381319"/>
                  <a:gd name="connsiteX0" fmla="*/ 8294 w 489875"/>
                  <a:gd name="connsiteY0" fmla="*/ 221686 h 381314"/>
                  <a:gd name="connsiteX1" fmla="*/ 196414 w 489875"/>
                  <a:gd name="connsiteY1" fmla="*/ 381230 h 381314"/>
                  <a:gd name="connsiteX2" fmla="*/ 331904 w 489875"/>
                  <a:gd name="connsiteY2" fmla="*/ 241476 h 381314"/>
                  <a:gd name="connsiteX3" fmla="*/ 470256 w 489875"/>
                  <a:gd name="connsiteY3" fmla="*/ 112149 h 381314"/>
                  <a:gd name="connsiteX4" fmla="*/ 408344 w 489875"/>
                  <a:gd name="connsiteY4" fmla="*/ 2610 h 381314"/>
                  <a:gd name="connsiteX5" fmla="*/ 179745 w 489875"/>
                  <a:gd name="connsiteY5" fmla="*/ 224067 h 381314"/>
                  <a:gd name="connsiteX6" fmla="*/ 84493 w 489875"/>
                  <a:gd name="connsiteY6" fmla="*/ 131197 h 381314"/>
                  <a:gd name="connsiteX7" fmla="*/ 8294 w 489875"/>
                  <a:gd name="connsiteY7" fmla="*/ 221686 h 38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875" h="381314">
                    <a:moveTo>
                      <a:pt x="8294" y="221686"/>
                    </a:moveTo>
                    <a:cubicBezTo>
                      <a:pt x="41235" y="256215"/>
                      <a:pt x="166292" y="385076"/>
                      <a:pt x="196414" y="381230"/>
                    </a:cubicBezTo>
                    <a:cubicBezTo>
                      <a:pt x="226536" y="377384"/>
                      <a:pt x="217207" y="352998"/>
                      <a:pt x="331904" y="241476"/>
                    </a:cubicBezTo>
                    <a:cubicBezTo>
                      <a:pt x="446601" y="129954"/>
                      <a:pt x="417035" y="154341"/>
                      <a:pt x="470256" y="112149"/>
                    </a:cubicBezTo>
                    <a:cubicBezTo>
                      <a:pt x="523477" y="69957"/>
                      <a:pt x="456763" y="-16043"/>
                      <a:pt x="408344" y="2610"/>
                    </a:cubicBezTo>
                    <a:cubicBezTo>
                      <a:pt x="359926" y="21263"/>
                      <a:pt x="263883" y="128023"/>
                      <a:pt x="179745" y="224067"/>
                    </a:cubicBezTo>
                    <a:cubicBezTo>
                      <a:pt x="147201" y="194698"/>
                      <a:pt x="120212" y="155407"/>
                      <a:pt x="84493" y="131197"/>
                    </a:cubicBezTo>
                    <a:cubicBezTo>
                      <a:pt x="48774" y="106987"/>
                      <a:pt x="-24647" y="187157"/>
                      <a:pt x="8294" y="2216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0580"/>
                <a:endParaRPr lang="en-US" sz="1753" dirty="0">
                  <a:ln>
                    <a:solidFill>
                      <a:srgbClr val="FFFFFF">
                        <a:alpha val="0"/>
                      </a:srgbClr>
                    </a:solidFill>
                  </a:ln>
                  <a:solidFill>
                    <a:srgbClr val="000000"/>
                  </a:solidFill>
                  <a:latin typeface="Segoe UI"/>
                </a:endParaRPr>
              </a:p>
            </p:txBody>
          </p:sp>
        </p:grpSp>
      </p:grpSp>
      <p:sp>
        <p:nvSpPr>
          <p:cNvPr id="38" name="Rectangle 37"/>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r>
              <a:rPr lang="en-US" sz="440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lang="en-US" sz="4400" dirty="0">
              <a:solidFill>
                <a:srgbClr val="282828"/>
              </a:solidFill>
              <a:latin typeface="Segoe UI Light" panose="020B0502040204020203" pitchFamily="34" charset="0"/>
              <a:cs typeface="Segoe UI Light" panose="020B0502040204020203" pitchFamily="34" charset="0"/>
            </a:endParaRPr>
          </a:p>
        </p:txBody>
      </p:sp>
      <p:grpSp>
        <p:nvGrpSpPr>
          <p:cNvPr id="49" name="Group 48"/>
          <p:cNvGrpSpPr/>
          <p:nvPr/>
        </p:nvGrpSpPr>
        <p:grpSpPr>
          <a:xfrm>
            <a:off x="0" y="6600607"/>
            <a:ext cx="2029968" cy="257393"/>
            <a:chOff x="10162032" y="6604155"/>
            <a:chExt cx="2029968" cy="257393"/>
          </a:xfrm>
        </p:grpSpPr>
        <p:sp>
          <p:nvSpPr>
            <p:cNvPr id="50" name="Rectangle 4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51" name="Rectangle 50"/>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52" name="Rectangle 51"/>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53" name="Straight Connector 52"/>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22458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animBg="1"/>
      <p:bldP spid="2" grpId="0" animBg="1"/>
      <p:bldP spid="26" grpId="0" animBg="1"/>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52" name="TextBox 51"/>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defTabSz="896386">
              <a:lnSpc>
                <a:spcPct val="90000"/>
              </a:lnSpc>
              <a:spcAft>
                <a:spcPts val="588"/>
              </a:spcAft>
            </a:pPr>
            <a:r>
              <a:rPr lang="en-US" sz="2400" kern="0" dirty="0">
                <a:solidFill>
                  <a:srgbClr val="282828"/>
                </a:solidFill>
                <a:latin typeface="+mj-lt"/>
                <a:ea typeface="Segoe UI Black" panose="020B0A02040204020203" pitchFamily="34" charset="0"/>
                <a:cs typeface="Segoe UI Black" panose="020B0A02040204020203" pitchFamily="34" charset="0"/>
              </a:rPr>
              <a:t>Power BI</a:t>
            </a:r>
          </a:p>
        </p:txBody>
      </p:sp>
      <p:sp>
        <p:nvSpPr>
          <p:cNvPr id="5" name="Rectangle 4"/>
          <p:cNvSpPr/>
          <p:nvPr/>
        </p:nvSpPr>
        <p:spPr bwMode="auto">
          <a:xfrm>
            <a:off x="988035" y="2268207"/>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Users</a:t>
            </a:r>
          </a:p>
        </p:txBody>
      </p:sp>
      <p:sp>
        <p:nvSpPr>
          <p:cNvPr id="7" name="Rectangle 6"/>
          <p:cNvSpPr/>
          <p:nvPr/>
        </p:nvSpPr>
        <p:spPr bwMode="auto">
          <a:xfrm>
            <a:off x="985104" y="4214083"/>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6668"/>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Auth. providers</a:t>
            </a:r>
          </a:p>
        </p:txBody>
      </p:sp>
      <p:sp>
        <p:nvSpPr>
          <p:cNvPr id="9" name="Rectangle 8"/>
          <p:cNvSpPr/>
          <p:nvPr/>
        </p:nvSpPr>
        <p:spPr bwMode="auto">
          <a:xfrm>
            <a:off x="985103" y="5282314"/>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API keys</a:t>
            </a:r>
          </a:p>
        </p:txBody>
      </p:sp>
      <p:sp>
        <p:nvSpPr>
          <p:cNvPr id="27" name="Bent Arrow 26"/>
          <p:cNvSpPr/>
          <p:nvPr/>
        </p:nvSpPr>
        <p:spPr bwMode="auto">
          <a:xfrm rot="5400000" flipH="1" flipV="1">
            <a:off x="6014496" y="3125771"/>
            <a:ext cx="1295400" cy="3986040"/>
          </a:xfrm>
          <a:prstGeom prst="bentArrow">
            <a:avLst>
              <a:gd name="adj1" fmla="val 14334"/>
              <a:gd name="adj2" fmla="val 15613"/>
              <a:gd name="adj3" fmla="val 16541"/>
              <a:gd name="adj4" fmla="val 32069"/>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 name="Rectangle 21"/>
          <p:cNvSpPr/>
          <p:nvPr/>
        </p:nvSpPr>
        <p:spPr bwMode="auto">
          <a:xfrm>
            <a:off x="3719171" y="3246668"/>
            <a:ext cx="2841286" cy="1094778"/>
          </a:xfrm>
          <a:prstGeom prst="rect">
            <a:avLst/>
          </a:prstGeom>
          <a:noFill/>
          <a:ln>
            <a:solidFill>
              <a:srgbClr val="EDC30D"/>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0" rIns="0" bIns="0" numCol="1" rtlCol="0" anchor="ctr" anchorCtr="0" compatLnSpc="1">
            <a:prstTxWarp prst="textNoShape">
              <a:avLst/>
            </a:prstTxWarp>
          </a:bodyPr>
          <a:lstStyle/>
          <a:p>
            <a:pPr defTabSz="914102" fontAlgn="base">
              <a:spcBef>
                <a:spcPct val="0"/>
              </a:spcBef>
              <a:spcAft>
                <a:spcPct val="0"/>
              </a:spcAft>
            </a:pPr>
            <a:r>
              <a:rPr lang="en-US" sz="1600" kern="0"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Token</a:t>
            </a:r>
          </a:p>
          <a:p>
            <a:pPr defTabSz="914102" fontAlgn="base">
              <a:spcBef>
                <a:spcPct val="0"/>
              </a:spcBef>
              <a:spcAft>
                <a:spcPct val="0"/>
              </a:spcAft>
            </a:pPr>
            <a:r>
              <a:rPr lang="en-US" sz="1600" kern="0" dirty="0">
                <a:solidFill>
                  <a:srgbClr val="282828"/>
                </a:solidFill>
              </a:rPr>
              <a:t>+ Claim: Can view Report 1</a:t>
            </a:r>
          </a:p>
          <a:p>
            <a:pPr defTabSz="914102" fontAlgn="base">
              <a:spcBef>
                <a:spcPct val="0"/>
              </a:spcBef>
              <a:spcAft>
                <a:spcPct val="0"/>
              </a:spcAft>
            </a:pPr>
            <a:r>
              <a:rPr lang="en-US" sz="1600" kern="0" dirty="0">
                <a:solidFill>
                  <a:srgbClr val="282828"/>
                </a:solidFill>
              </a:rPr>
              <a:t>+ Expiration: 5 minutes</a:t>
            </a:r>
          </a:p>
        </p:txBody>
      </p:sp>
      <p:sp>
        <p:nvSpPr>
          <p:cNvPr id="23" name="Freeform 22"/>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grpSp>
        <p:nvGrpSpPr>
          <p:cNvPr id="3" name="Group 2"/>
          <p:cNvGrpSpPr/>
          <p:nvPr/>
        </p:nvGrpSpPr>
        <p:grpSpPr>
          <a:xfrm>
            <a:off x="4846320" y="2124816"/>
            <a:ext cx="3843087" cy="609565"/>
            <a:chOff x="4846320" y="2095096"/>
            <a:chExt cx="3843087" cy="609565"/>
          </a:xfrm>
        </p:grpSpPr>
        <p:sp>
          <p:nvSpPr>
            <p:cNvPr id="33" name="Right Arrow 32"/>
            <p:cNvSpPr/>
            <p:nvPr/>
          </p:nvSpPr>
          <p:spPr>
            <a:xfrm>
              <a:off x="4846320" y="2334437"/>
              <a:ext cx="3843087" cy="370224"/>
            </a:xfrm>
            <a:prstGeom prst="righ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Box 33"/>
            <p:cNvSpPr txBox="1"/>
            <p:nvPr/>
          </p:nvSpPr>
          <p:spPr>
            <a:xfrm>
              <a:off x="5421133" y="2095096"/>
              <a:ext cx="2178880" cy="337015"/>
            </a:xfrm>
            <a:prstGeom prst="rect">
              <a:avLst/>
            </a:prstGeom>
            <a:noFill/>
          </p:spPr>
          <p:txBody>
            <a:bodyPr wrap="square" lIns="91440" tIns="91440" rIns="91440" bIns="91440"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User requests to view Report 1</a:t>
              </a:r>
            </a:p>
          </p:txBody>
        </p:sp>
      </p:grpSp>
      <p:sp>
        <p:nvSpPr>
          <p:cNvPr id="36" name="TextBox 35"/>
          <p:cNvSpPr txBox="1"/>
          <p:nvPr/>
        </p:nvSpPr>
        <p:spPr>
          <a:xfrm>
            <a:off x="5051195" y="4457582"/>
            <a:ext cx="2005614"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Validate</a:t>
            </a:r>
            <a:r>
              <a:rPr kumimoji="0" lang="en-US" sz="1100" b="0" i="0" u="none" strike="noStrike" kern="0" cap="none" spc="0" normalizeH="0" noProof="0" dirty="0">
                <a:ln>
                  <a:noFill/>
                </a:ln>
                <a:solidFill>
                  <a:srgbClr val="282828"/>
                </a:solidFill>
                <a:effectLst/>
                <a:uLnTx/>
                <a:uFillTx/>
                <a:latin typeface="Segoe UI Semibold" panose="020B0702040204020203" pitchFamily="34" charset="0"/>
                <a:cs typeface="Segoe UI Semibold" panose="020B0702040204020203" pitchFamily="34" charset="0"/>
              </a:rPr>
              <a:t> token</a:t>
            </a:r>
            <a:endPar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endParaRPr>
          </a:p>
        </p:txBody>
      </p:sp>
      <p:grpSp>
        <p:nvGrpSpPr>
          <p:cNvPr id="37" name="Group 36"/>
          <p:cNvGrpSpPr/>
          <p:nvPr/>
        </p:nvGrpSpPr>
        <p:grpSpPr>
          <a:xfrm>
            <a:off x="6315933" y="3049575"/>
            <a:ext cx="424791" cy="424791"/>
            <a:chOff x="6560457" y="2743630"/>
            <a:chExt cx="424791" cy="424791"/>
          </a:xfrm>
        </p:grpSpPr>
        <p:sp>
          <p:nvSpPr>
            <p:cNvPr id="38" name="Oval 37"/>
            <p:cNvSpPr/>
            <p:nvPr/>
          </p:nvSpPr>
          <p:spPr bwMode="auto">
            <a:xfrm>
              <a:off x="6560457" y="2743630"/>
              <a:ext cx="424791" cy="424791"/>
            </a:xfrm>
            <a:prstGeom prst="ellipse">
              <a:avLst/>
            </a:prstGeom>
            <a:solidFill>
              <a:srgbClr val="F2F2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9" name="Group 38"/>
            <p:cNvGrpSpPr/>
            <p:nvPr/>
          </p:nvGrpSpPr>
          <p:grpSpPr>
            <a:xfrm>
              <a:off x="6560457" y="2743630"/>
              <a:ext cx="424791" cy="424791"/>
              <a:chOff x="8257201" y="4912135"/>
              <a:chExt cx="777240" cy="777240"/>
            </a:xfrm>
            <a:solidFill>
              <a:srgbClr val="EDC30D"/>
            </a:solidFill>
          </p:grpSpPr>
          <p:sp>
            <p:nvSpPr>
              <p:cNvPr id="40" name="Oval 37"/>
              <p:cNvSpPr/>
              <p:nvPr/>
            </p:nvSpPr>
            <p:spPr>
              <a:xfrm>
                <a:off x="8257201" y="4912135"/>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0580"/>
                <a:endParaRPr lang="en-US" sz="1753" dirty="0">
                  <a:ln>
                    <a:solidFill>
                      <a:srgbClr val="FFFFFF">
                        <a:alpha val="0"/>
                      </a:srgbClr>
                    </a:solidFill>
                  </a:ln>
                  <a:solidFill>
                    <a:srgbClr val="000000"/>
                  </a:solidFill>
                  <a:latin typeface="Segoe UI"/>
                </a:endParaRPr>
              </a:p>
            </p:txBody>
          </p:sp>
          <p:sp>
            <p:nvSpPr>
              <p:cNvPr id="41" name="Freeform 40"/>
              <p:cNvSpPr/>
              <p:nvPr/>
            </p:nvSpPr>
            <p:spPr>
              <a:xfrm>
                <a:off x="8400884" y="5110098"/>
                <a:ext cx="489875" cy="381314"/>
              </a:xfrm>
              <a:custGeom>
                <a:avLst/>
                <a:gdLst>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1791"/>
                  <a:gd name="connsiteX1" fmla="*/ 169069 w 464344"/>
                  <a:gd name="connsiteY1" fmla="*/ 400050 h 401791"/>
                  <a:gd name="connsiteX2" fmla="*/ 464344 w 464344"/>
                  <a:gd name="connsiteY2" fmla="*/ 90488 h 401791"/>
                  <a:gd name="connsiteX3" fmla="*/ 397669 w 464344"/>
                  <a:gd name="connsiteY3" fmla="*/ 0 h 401791"/>
                  <a:gd name="connsiteX4" fmla="*/ 166688 w 464344"/>
                  <a:gd name="connsiteY4" fmla="*/ 209550 h 401791"/>
                  <a:gd name="connsiteX5" fmla="*/ 76200 w 464344"/>
                  <a:gd name="connsiteY5" fmla="*/ 121444 h 401791"/>
                  <a:gd name="connsiteX6" fmla="*/ 0 w 464344"/>
                  <a:gd name="connsiteY6" fmla="*/ 211932 h 401791"/>
                  <a:gd name="connsiteX0" fmla="*/ 0 w 464344"/>
                  <a:gd name="connsiteY0" fmla="*/ 211932 h 400155"/>
                  <a:gd name="connsiteX1" fmla="*/ 169069 w 464344"/>
                  <a:gd name="connsiteY1" fmla="*/ 400050 h 400155"/>
                  <a:gd name="connsiteX2" fmla="*/ 464344 w 464344"/>
                  <a:gd name="connsiteY2" fmla="*/ 90488 h 400155"/>
                  <a:gd name="connsiteX3" fmla="*/ 397669 w 464344"/>
                  <a:gd name="connsiteY3" fmla="*/ 0 h 400155"/>
                  <a:gd name="connsiteX4" fmla="*/ 166688 w 464344"/>
                  <a:gd name="connsiteY4" fmla="*/ 209550 h 400155"/>
                  <a:gd name="connsiteX5" fmla="*/ 76200 w 464344"/>
                  <a:gd name="connsiteY5" fmla="*/ 121444 h 400155"/>
                  <a:gd name="connsiteX6" fmla="*/ 0 w 464344"/>
                  <a:gd name="connsiteY6" fmla="*/ 211932 h 400155"/>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71488"/>
                  <a:gd name="connsiteY0" fmla="*/ 211932 h 401670"/>
                  <a:gd name="connsiteX1" fmla="*/ 169069 w 471488"/>
                  <a:gd name="connsiteY1" fmla="*/ 400050 h 401670"/>
                  <a:gd name="connsiteX2" fmla="*/ 471488 w 471488"/>
                  <a:gd name="connsiteY2" fmla="*/ 95251 h 401670"/>
                  <a:gd name="connsiteX3" fmla="*/ 397669 w 471488"/>
                  <a:gd name="connsiteY3" fmla="*/ 0 h 401670"/>
                  <a:gd name="connsiteX4" fmla="*/ 166688 w 471488"/>
                  <a:gd name="connsiteY4" fmla="*/ 209550 h 401670"/>
                  <a:gd name="connsiteX5" fmla="*/ 76200 w 471488"/>
                  <a:gd name="connsiteY5" fmla="*/ 121444 h 401670"/>
                  <a:gd name="connsiteX6" fmla="*/ 0 w 471488"/>
                  <a:gd name="connsiteY6" fmla="*/ 211932 h 401670"/>
                  <a:gd name="connsiteX0" fmla="*/ 0 w 471488"/>
                  <a:gd name="connsiteY0" fmla="*/ 211932 h 400100"/>
                  <a:gd name="connsiteX1" fmla="*/ 169069 w 471488"/>
                  <a:gd name="connsiteY1" fmla="*/ 400050 h 400100"/>
                  <a:gd name="connsiteX2" fmla="*/ 471488 w 471488"/>
                  <a:gd name="connsiteY2" fmla="*/ 95251 h 400100"/>
                  <a:gd name="connsiteX3" fmla="*/ 397669 w 471488"/>
                  <a:gd name="connsiteY3" fmla="*/ 0 h 400100"/>
                  <a:gd name="connsiteX4" fmla="*/ 166688 w 471488"/>
                  <a:gd name="connsiteY4" fmla="*/ 209550 h 400100"/>
                  <a:gd name="connsiteX5" fmla="*/ 76200 w 471488"/>
                  <a:gd name="connsiteY5" fmla="*/ 121444 h 400100"/>
                  <a:gd name="connsiteX6" fmla="*/ 0 w 471488"/>
                  <a:gd name="connsiteY6" fmla="*/ 211932 h 400100"/>
                  <a:gd name="connsiteX0" fmla="*/ 0 w 471488"/>
                  <a:gd name="connsiteY0" fmla="*/ 211932 h 400182"/>
                  <a:gd name="connsiteX1" fmla="*/ 169069 w 471488"/>
                  <a:gd name="connsiteY1" fmla="*/ 400050 h 400182"/>
                  <a:gd name="connsiteX2" fmla="*/ 471488 w 471488"/>
                  <a:gd name="connsiteY2" fmla="*/ 95251 h 400182"/>
                  <a:gd name="connsiteX3" fmla="*/ 397669 w 471488"/>
                  <a:gd name="connsiteY3" fmla="*/ 0 h 400182"/>
                  <a:gd name="connsiteX4" fmla="*/ 166688 w 471488"/>
                  <a:gd name="connsiteY4" fmla="*/ 209550 h 400182"/>
                  <a:gd name="connsiteX5" fmla="*/ 76200 w 471488"/>
                  <a:gd name="connsiteY5" fmla="*/ 121444 h 400182"/>
                  <a:gd name="connsiteX6" fmla="*/ 0 w 471488"/>
                  <a:gd name="connsiteY6" fmla="*/ 211932 h 400182"/>
                  <a:gd name="connsiteX0" fmla="*/ 0 w 471488"/>
                  <a:gd name="connsiteY0" fmla="*/ 211932 h 400189"/>
                  <a:gd name="connsiteX1" fmla="*/ 169069 w 471488"/>
                  <a:gd name="connsiteY1" fmla="*/ 400050 h 400189"/>
                  <a:gd name="connsiteX2" fmla="*/ 471488 w 471488"/>
                  <a:gd name="connsiteY2" fmla="*/ 95251 h 400189"/>
                  <a:gd name="connsiteX3" fmla="*/ 397669 w 471488"/>
                  <a:gd name="connsiteY3" fmla="*/ 0 h 400189"/>
                  <a:gd name="connsiteX4" fmla="*/ 166688 w 471488"/>
                  <a:gd name="connsiteY4" fmla="*/ 209550 h 400189"/>
                  <a:gd name="connsiteX5" fmla="*/ 76200 w 471488"/>
                  <a:gd name="connsiteY5" fmla="*/ 121444 h 400189"/>
                  <a:gd name="connsiteX6" fmla="*/ 0 w 471488"/>
                  <a:gd name="connsiteY6" fmla="*/ 211932 h 400189"/>
                  <a:gd name="connsiteX0" fmla="*/ 0 w 471488"/>
                  <a:gd name="connsiteY0" fmla="*/ 211932 h 395431"/>
                  <a:gd name="connsiteX1" fmla="*/ 178594 w 471488"/>
                  <a:gd name="connsiteY1" fmla="*/ 395288 h 395431"/>
                  <a:gd name="connsiteX2" fmla="*/ 471488 w 471488"/>
                  <a:gd name="connsiteY2" fmla="*/ 95251 h 395431"/>
                  <a:gd name="connsiteX3" fmla="*/ 397669 w 471488"/>
                  <a:gd name="connsiteY3" fmla="*/ 0 h 395431"/>
                  <a:gd name="connsiteX4" fmla="*/ 166688 w 471488"/>
                  <a:gd name="connsiteY4" fmla="*/ 209550 h 395431"/>
                  <a:gd name="connsiteX5" fmla="*/ 76200 w 471488"/>
                  <a:gd name="connsiteY5" fmla="*/ 121444 h 395431"/>
                  <a:gd name="connsiteX6" fmla="*/ 0 w 471488"/>
                  <a:gd name="connsiteY6" fmla="*/ 211932 h 3954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69107"/>
                  <a:gd name="connsiteY0" fmla="*/ 211932 h 396777"/>
                  <a:gd name="connsiteX1" fmla="*/ 178594 w 469107"/>
                  <a:gd name="connsiteY1" fmla="*/ 395288 h 396777"/>
                  <a:gd name="connsiteX2" fmla="*/ 469107 w 469107"/>
                  <a:gd name="connsiteY2" fmla="*/ 104776 h 396777"/>
                  <a:gd name="connsiteX3" fmla="*/ 397669 w 469107"/>
                  <a:gd name="connsiteY3" fmla="*/ 0 h 396777"/>
                  <a:gd name="connsiteX4" fmla="*/ 166688 w 469107"/>
                  <a:gd name="connsiteY4" fmla="*/ 209550 h 396777"/>
                  <a:gd name="connsiteX5" fmla="*/ 76200 w 469107"/>
                  <a:gd name="connsiteY5" fmla="*/ 121444 h 396777"/>
                  <a:gd name="connsiteX6" fmla="*/ 0 w 469107"/>
                  <a:gd name="connsiteY6" fmla="*/ 211932 h 396777"/>
                  <a:gd name="connsiteX0" fmla="*/ 0 w 469107"/>
                  <a:gd name="connsiteY0" fmla="*/ 211932 h 395386"/>
                  <a:gd name="connsiteX1" fmla="*/ 178594 w 469107"/>
                  <a:gd name="connsiteY1" fmla="*/ 395288 h 395386"/>
                  <a:gd name="connsiteX2" fmla="*/ 469107 w 469107"/>
                  <a:gd name="connsiteY2" fmla="*/ 104776 h 395386"/>
                  <a:gd name="connsiteX3" fmla="*/ 397669 w 469107"/>
                  <a:gd name="connsiteY3" fmla="*/ 0 h 395386"/>
                  <a:gd name="connsiteX4" fmla="*/ 166688 w 469107"/>
                  <a:gd name="connsiteY4" fmla="*/ 209550 h 395386"/>
                  <a:gd name="connsiteX5" fmla="*/ 76200 w 469107"/>
                  <a:gd name="connsiteY5" fmla="*/ 121444 h 395386"/>
                  <a:gd name="connsiteX6" fmla="*/ 0 w 469107"/>
                  <a:gd name="connsiteY6" fmla="*/ 211932 h 39538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6200 w 469107"/>
                  <a:gd name="connsiteY5" fmla="*/ 121444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286"/>
                  <a:gd name="connsiteY0" fmla="*/ 211932 h 395296"/>
                  <a:gd name="connsiteX1" fmla="*/ 178594 w 469286"/>
                  <a:gd name="connsiteY1" fmla="*/ 395288 h 395296"/>
                  <a:gd name="connsiteX2" fmla="*/ 469107 w 469286"/>
                  <a:gd name="connsiteY2" fmla="*/ 104776 h 395296"/>
                  <a:gd name="connsiteX3" fmla="*/ 397669 w 469286"/>
                  <a:gd name="connsiteY3" fmla="*/ 0 h 395296"/>
                  <a:gd name="connsiteX4" fmla="*/ 166688 w 469286"/>
                  <a:gd name="connsiteY4" fmla="*/ 209550 h 395296"/>
                  <a:gd name="connsiteX5" fmla="*/ 71437 w 469286"/>
                  <a:gd name="connsiteY5" fmla="*/ 133350 h 395296"/>
                  <a:gd name="connsiteX6" fmla="*/ 0 w 469286"/>
                  <a:gd name="connsiteY6" fmla="*/ 211932 h 395296"/>
                  <a:gd name="connsiteX0" fmla="*/ 0 w 474512"/>
                  <a:gd name="connsiteY0" fmla="*/ 211932 h 395296"/>
                  <a:gd name="connsiteX1" fmla="*/ 178594 w 474512"/>
                  <a:gd name="connsiteY1" fmla="*/ 395288 h 395296"/>
                  <a:gd name="connsiteX2" fmla="*/ 469107 w 474512"/>
                  <a:gd name="connsiteY2" fmla="*/ 104776 h 395296"/>
                  <a:gd name="connsiteX3" fmla="*/ 397669 w 474512"/>
                  <a:gd name="connsiteY3" fmla="*/ 0 h 395296"/>
                  <a:gd name="connsiteX4" fmla="*/ 166688 w 474512"/>
                  <a:gd name="connsiteY4" fmla="*/ 209550 h 395296"/>
                  <a:gd name="connsiteX5" fmla="*/ 71437 w 474512"/>
                  <a:gd name="connsiteY5" fmla="*/ 133350 h 395296"/>
                  <a:gd name="connsiteX6" fmla="*/ 0 w 474512"/>
                  <a:gd name="connsiteY6" fmla="*/ 211932 h 395296"/>
                  <a:gd name="connsiteX0" fmla="*/ 0 w 461448"/>
                  <a:gd name="connsiteY0" fmla="*/ 211932 h 396898"/>
                  <a:gd name="connsiteX1" fmla="*/ 178594 w 461448"/>
                  <a:gd name="connsiteY1" fmla="*/ 395288 h 396898"/>
                  <a:gd name="connsiteX2" fmla="*/ 454819 w 461448"/>
                  <a:gd name="connsiteY2" fmla="*/ 100014 h 396898"/>
                  <a:gd name="connsiteX3" fmla="*/ 397669 w 461448"/>
                  <a:gd name="connsiteY3" fmla="*/ 0 h 396898"/>
                  <a:gd name="connsiteX4" fmla="*/ 166688 w 461448"/>
                  <a:gd name="connsiteY4" fmla="*/ 209550 h 396898"/>
                  <a:gd name="connsiteX5" fmla="*/ 71437 w 461448"/>
                  <a:gd name="connsiteY5" fmla="*/ 133350 h 396898"/>
                  <a:gd name="connsiteX6" fmla="*/ 0 w 461448"/>
                  <a:gd name="connsiteY6" fmla="*/ 211932 h 396898"/>
                  <a:gd name="connsiteX0" fmla="*/ 0 w 466181"/>
                  <a:gd name="connsiteY0" fmla="*/ 211932 h 396898"/>
                  <a:gd name="connsiteX1" fmla="*/ 178594 w 466181"/>
                  <a:gd name="connsiteY1" fmla="*/ 395288 h 396898"/>
                  <a:gd name="connsiteX2" fmla="*/ 454819 w 466181"/>
                  <a:gd name="connsiteY2" fmla="*/ 100014 h 396898"/>
                  <a:gd name="connsiteX3" fmla="*/ 397669 w 466181"/>
                  <a:gd name="connsiteY3" fmla="*/ 0 h 396898"/>
                  <a:gd name="connsiteX4" fmla="*/ 166688 w 466181"/>
                  <a:gd name="connsiteY4" fmla="*/ 209550 h 396898"/>
                  <a:gd name="connsiteX5" fmla="*/ 71437 w 466181"/>
                  <a:gd name="connsiteY5" fmla="*/ 133350 h 396898"/>
                  <a:gd name="connsiteX6" fmla="*/ 0 w 466181"/>
                  <a:gd name="connsiteY6" fmla="*/ 211932 h 396898"/>
                  <a:gd name="connsiteX0" fmla="*/ 0 w 466181"/>
                  <a:gd name="connsiteY0" fmla="*/ 211932 h 395288"/>
                  <a:gd name="connsiteX1" fmla="*/ 178594 w 466181"/>
                  <a:gd name="connsiteY1" fmla="*/ 395288 h 395288"/>
                  <a:gd name="connsiteX2" fmla="*/ 454819 w 466181"/>
                  <a:gd name="connsiteY2" fmla="*/ 100014 h 395288"/>
                  <a:gd name="connsiteX3" fmla="*/ 397669 w 466181"/>
                  <a:gd name="connsiteY3" fmla="*/ 0 h 395288"/>
                  <a:gd name="connsiteX4" fmla="*/ 166688 w 466181"/>
                  <a:gd name="connsiteY4" fmla="*/ 209550 h 395288"/>
                  <a:gd name="connsiteX5" fmla="*/ 71437 w 466181"/>
                  <a:gd name="connsiteY5" fmla="*/ 133350 h 395288"/>
                  <a:gd name="connsiteX6" fmla="*/ 0 w 466181"/>
                  <a:gd name="connsiteY6" fmla="*/ 211932 h 395288"/>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441"/>
                  <a:gd name="connsiteX1" fmla="*/ 178594 w 458125"/>
                  <a:gd name="connsiteY1" fmla="*/ 395288 h 395441"/>
                  <a:gd name="connsiteX2" fmla="*/ 314086 w 458125"/>
                  <a:gd name="connsiteY2" fmla="*/ 234103 h 395441"/>
                  <a:gd name="connsiteX3" fmla="*/ 454819 w 458125"/>
                  <a:gd name="connsiteY3" fmla="*/ 100014 h 395441"/>
                  <a:gd name="connsiteX4" fmla="*/ 397669 w 458125"/>
                  <a:gd name="connsiteY4" fmla="*/ 0 h 395441"/>
                  <a:gd name="connsiteX5" fmla="*/ 166688 w 458125"/>
                  <a:gd name="connsiteY5" fmla="*/ 209550 h 395441"/>
                  <a:gd name="connsiteX6" fmla="*/ 71437 w 458125"/>
                  <a:gd name="connsiteY6" fmla="*/ 133350 h 395441"/>
                  <a:gd name="connsiteX7" fmla="*/ 0 w 458125"/>
                  <a:gd name="connsiteY7" fmla="*/ 211932 h 395441"/>
                  <a:gd name="connsiteX0" fmla="*/ 0 w 458262"/>
                  <a:gd name="connsiteY0" fmla="*/ 211932 h 395480"/>
                  <a:gd name="connsiteX1" fmla="*/ 178594 w 458262"/>
                  <a:gd name="connsiteY1" fmla="*/ 395288 h 395480"/>
                  <a:gd name="connsiteX2" fmla="*/ 311704 w 458262"/>
                  <a:gd name="connsiteY2" fmla="*/ 236484 h 395480"/>
                  <a:gd name="connsiteX3" fmla="*/ 454819 w 458262"/>
                  <a:gd name="connsiteY3" fmla="*/ 100014 h 395480"/>
                  <a:gd name="connsiteX4" fmla="*/ 397669 w 458262"/>
                  <a:gd name="connsiteY4" fmla="*/ 0 h 395480"/>
                  <a:gd name="connsiteX5" fmla="*/ 166688 w 458262"/>
                  <a:gd name="connsiteY5" fmla="*/ 209550 h 395480"/>
                  <a:gd name="connsiteX6" fmla="*/ 71437 w 458262"/>
                  <a:gd name="connsiteY6" fmla="*/ 133350 h 395480"/>
                  <a:gd name="connsiteX7" fmla="*/ 0 w 458262"/>
                  <a:gd name="connsiteY7" fmla="*/ 211932 h 395480"/>
                  <a:gd name="connsiteX0" fmla="*/ 0 w 458262"/>
                  <a:gd name="connsiteY0" fmla="*/ 211932 h 395339"/>
                  <a:gd name="connsiteX1" fmla="*/ 178594 w 458262"/>
                  <a:gd name="connsiteY1" fmla="*/ 395288 h 395339"/>
                  <a:gd name="connsiteX2" fmla="*/ 311704 w 458262"/>
                  <a:gd name="connsiteY2" fmla="*/ 236484 h 395339"/>
                  <a:gd name="connsiteX3" fmla="*/ 454819 w 458262"/>
                  <a:gd name="connsiteY3" fmla="*/ 100014 h 395339"/>
                  <a:gd name="connsiteX4" fmla="*/ 397669 w 458262"/>
                  <a:gd name="connsiteY4" fmla="*/ 0 h 395339"/>
                  <a:gd name="connsiteX5" fmla="*/ 166688 w 458262"/>
                  <a:gd name="connsiteY5" fmla="*/ 209550 h 395339"/>
                  <a:gd name="connsiteX6" fmla="*/ 71437 w 458262"/>
                  <a:gd name="connsiteY6" fmla="*/ 133350 h 395339"/>
                  <a:gd name="connsiteX7" fmla="*/ 0 w 458262"/>
                  <a:gd name="connsiteY7" fmla="*/ 211932 h 395339"/>
                  <a:gd name="connsiteX0" fmla="*/ 0 w 460643"/>
                  <a:gd name="connsiteY0" fmla="*/ 219076 h 395388"/>
                  <a:gd name="connsiteX1" fmla="*/ 180975 w 460643"/>
                  <a:gd name="connsiteY1" fmla="*/ 395288 h 395388"/>
                  <a:gd name="connsiteX2" fmla="*/ 314085 w 460643"/>
                  <a:gd name="connsiteY2" fmla="*/ 236484 h 395388"/>
                  <a:gd name="connsiteX3" fmla="*/ 457200 w 460643"/>
                  <a:gd name="connsiteY3" fmla="*/ 100014 h 395388"/>
                  <a:gd name="connsiteX4" fmla="*/ 400050 w 460643"/>
                  <a:gd name="connsiteY4" fmla="*/ 0 h 395388"/>
                  <a:gd name="connsiteX5" fmla="*/ 169069 w 460643"/>
                  <a:gd name="connsiteY5" fmla="*/ 209550 h 395388"/>
                  <a:gd name="connsiteX6" fmla="*/ 73818 w 460643"/>
                  <a:gd name="connsiteY6" fmla="*/ 133350 h 395388"/>
                  <a:gd name="connsiteX7" fmla="*/ 0 w 460643"/>
                  <a:gd name="connsiteY7" fmla="*/ 219076 h 395388"/>
                  <a:gd name="connsiteX0" fmla="*/ 0 w 460643"/>
                  <a:gd name="connsiteY0" fmla="*/ 219076 h 395308"/>
                  <a:gd name="connsiteX1" fmla="*/ 180975 w 460643"/>
                  <a:gd name="connsiteY1" fmla="*/ 395288 h 395308"/>
                  <a:gd name="connsiteX2" fmla="*/ 314085 w 460643"/>
                  <a:gd name="connsiteY2" fmla="*/ 236484 h 395308"/>
                  <a:gd name="connsiteX3" fmla="*/ 457200 w 460643"/>
                  <a:gd name="connsiteY3" fmla="*/ 100014 h 395308"/>
                  <a:gd name="connsiteX4" fmla="*/ 400050 w 460643"/>
                  <a:gd name="connsiteY4" fmla="*/ 0 h 395308"/>
                  <a:gd name="connsiteX5" fmla="*/ 169069 w 460643"/>
                  <a:gd name="connsiteY5" fmla="*/ 209550 h 395308"/>
                  <a:gd name="connsiteX6" fmla="*/ 73818 w 460643"/>
                  <a:gd name="connsiteY6" fmla="*/ 133350 h 395308"/>
                  <a:gd name="connsiteX7" fmla="*/ 0 w 460643"/>
                  <a:gd name="connsiteY7" fmla="*/ 219076 h 395308"/>
                  <a:gd name="connsiteX0" fmla="*/ 16548 w 477191"/>
                  <a:gd name="connsiteY0" fmla="*/ 219076 h 395308"/>
                  <a:gd name="connsiteX1" fmla="*/ 197523 w 477191"/>
                  <a:gd name="connsiteY1" fmla="*/ 395288 h 395308"/>
                  <a:gd name="connsiteX2" fmla="*/ 330633 w 477191"/>
                  <a:gd name="connsiteY2" fmla="*/ 236484 h 395308"/>
                  <a:gd name="connsiteX3" fmla="*/ 473748 w 477191"/>
                  <a:gd name="connsiteY3" fmla="*/ 100014 h 395308"/>
                  <a:gd name="connsiteX4" fmla="*/ 416598 w 477191"/>
                  <a:gd name="connsiteY4" fmla="*/ 0 h 395308"/>
                  <a:gd name="connsiteX5" fmla="*/ 185617 w 477191"/>
                  <a:gd name="connsiteY5" fmla="*/ 209550 h 395308"/>
                  <a:gd name="connsiteX6" fmla="*/ 90366 w 477191"/>
                  <a:gd name="connsiteY6" fmla="*/ 133350 h 395308"/>
                  <a:gd name="connsiteX7" fmla="*/ 16548 w 477191"/>
                  <a:gd name="connsiteY7" fmla="*/ 219076 h 395308"/>
                  <a:gd name="connsiteX0" fmla="*/ 10200 w 470843"/>
                  <a:gd name="connsiteY0" fmla="*/ 219076 h 395305"/>
                  <a:gd name="connsiteX1" fmla="*/ 191175 w 470843"/>
                  <a:gd name="connsiteY1" fmla="*/ 395288 h 395305"/>
                  <a:gd name="connsiteX2" fmla="*/ 324285 w 470843"/>
                  <a:gd name="connsiteY2" fmla="*/ 236484 h 395305"/>
                  <a:gd name="connsiteX3" fmla="*/ 467400 w 470843"/>
                  <a:gd name="connsiteY3" fmla="*/ 100014 h 395305"/>
                  <a:gd name="connsiteX4" fmla="*/ 410250 w 470843"/>
                  <a:gd name="connsiteY4" fmla="*/ 0 h 395305"/>
                  <a:gd name="connsiteX5" fmla="*/ 179269 w 470843"/>
                  <a:gd name="connsiteY5" fmla="*/ 209550 h 395305"/>
                  <a:gd name="connsiteX6" fmla="*/ 84018 w 470843"/>
                  <a:gd name="connsiteY6" fmla="*/ 133350 h 395305"/>
                  <a:gd name="connsiteX7" fmla="*/ 10200 w 470843"/>
                  <a:gd name="connsiteY7" fmla="*/ 219076 h 395305"/>
                  <a:gd name="connsiteX0" fmla="*/ 3259 w 463902"/>
                  <a:gd name="connsiteY0" fmla="*/ 219076 h 395305"/>
                  <a:gd name="connsiteX1" fmla="*/ 184234 w 463902"/>
                  <a:gd name="connsiteY1" fmla="*/ 395288 h 395305"/>
                  <a:gd name="connsiteX2" fmla="*/ 317344 w 463902"/>
                  <a:gd name="connsiteY2" fmla="*/ 236484 h 395305"/>
                  <a:gd name="connsiteX3" fmla="*/ 460459 w 463902"/>
                  <a:gd name="connsiteY3" fmla="*/ 100014 h 395305"/>
                  <a:gd name="connsiteX4" fmla="*/ 403309 w 463902"/>
                  <a:gd name="connsiteY4" fmla="*/ 0 h 395305"/>
                  <a:gd name="connsiteX5" fmla="*/ 172328 w 463902"/>
                  <a:gd name="connsiteY5" fmla="*/ 209550 h 395305"/>
                  <a:gd name="connsiteX6" fmla="*/ 77077 w 463902"/>
                  <a:gd name="connsiteY6" fmla="*/ 133350 h 395305"/>
                  <a:gd name="connsiteX7" fmla="*/ 3259 w 463902"/>
                  <a:gd name="connsiteY7" fmla="*/ 219076 h 395305"/>
                  <a:gd name="connsiteX0" fmla="*/ 3373 w 464016"/>
                  <a:gd name="connsiteY0" fmla="*/ 219076 h 357212"/>
                  <a:gd name="connsiteX1" fmla="*/ 186730 w 464016"/>
                  <a:gd name="connsiteY1" fmla="*/ 357188 h 357212"/>
                  <a:gd name="connsiteX2" fmla="*/ 317458 w 464016"/>
                  <a:gd name="connsiteY2" fmla="*/ 236484 h 357212"/>
                  <a:gd name="connsiteX3" fmla="*/ 460573 w 464016"/>
                  <a:gd name="connsiteY3" fmla="*/ 100014 h 357212"/>
                  <a:gd name="connsiteX4" fmla="*/ 403423 w 464016"/>
                  <a:gd name="connsiteY4" fmla="*/ 0 h 357212"/>
                  <a:gd name="connsiteX5" fmla="*/ 172442 w 464016"/>
                  <a:gd name="connsiteY5" fmla="*/ 209550 h 357212"/>
                  <a:gd name="connsiteX6" fmla="*/ 77191 w 464016"/>
                  <a:gd name="connsiteY6" fmla="*/ 133350 h 357212"/>
                  <a:gd name="connsiteX7" fmla="*/ 3373 w 464016"/>
                  <a:gd name="connsiteY7" fmla="*/ 219076 h 357212"/>
                  <a:gd name="connsiteX0" fmla="*/ 3605 w 464248"/>
                  <a:gd name="connsiteY0" fmla="*/ 219076 h 378641"/>
                  <a:gd name="connsiteX1" fmla="*/ 191725 w 464248"/>
                  <a:gd name="connsiteY1" fmla="*/ 378620 h 378641"/>
                  <a:gd name="connsiteX2" fmla="*/ 317690 w 464248"/>
                  <a:gd name="connsiteY2" fmla="*/ 236484 h 378641"/>
                  <a:gd name="connsiteX3" fmla="*/ 460805 w 464248"/>
                  <a:gd name="connsiteY3" fmla="*/ 100014 h 378641"/>
                  <a:gd name="connsiteX4" fmla="*/ 403655 w 464248"/>
                  <a:gd name="connsiteY4" fmla="*/ 0 h 378641"/>
                  <a:gd name="connsiteX5" fmla="*/ 172674 w 464248"/>
                  <a:gd name="connsiteY5" fmla="*/ 209550 h 378641"/>
                  <a:gd name="connsiteX6" fmla="*/ 77423 w 464248"/>
                  <a:gd name="connsiteY6" fmla="*/ 133350 h 378641"/>
                  <a:gd name="connsiteX7" fmla="*/ 3605 w 464248"/>
                  <a:gd name="connsiteY7" fmla="*/ 219076 h 378641"/>
                  <a:gd name="connsiteX0" fmla="*/ 3470 w 464113"/>
                  <a:gd name="connsiteY0" fmla="*/ 219076 h 378641"/>
                  <a:gd name="connsiteX1" fmla="*/ 191590 w 464113"/>
                  <a:gd name="connsiteY1" fmla="*/ 378620 h 378641"/>
                  <a:gd name="connsiteX2" fmla="*/ 317555 w 464113"/>
                  <a:gd name="connsiteY2" fmla="*/ 236484 h 378641"/>
                  <a:gd name="connsiteX3" fmla="*/ 460670 w 464113"/>
                  <a:gd name="connsiteY3" fmla="*/ 100014 h 378641"/>
                  <a:gd name="connsiteX4" fmla="*/ 403520 w 464113"/>
                  <a:gd name="connsiteY4" fmla="*/ 0 h 378641"/>
                  <a:gd name="connsiteX5" fmla="*/ 174921 w 464113"/>
                  <a:gd name="connsiteY5" fmla="*/ 221457 h 378641"/>
                  <a:gd name="connsiteX6" fmla="*/ 77288 w 464113"/>
                  <a:gd name="connsiteY6" fmla="*/ 133350 h 378641"/>
                  <a:gd name="connsiteX7" fmla="*/ 3470 w 464113"/>
                  <a:gd name="connsiteY7" fmla="*/ 219076 h 378641"/>
                  <a:gd name="connsiteX0" fmla="*/ 3470 w 479103"/>
                  <a:gd name="connsiteY0" fmla="*/ 237452 h 397017"/>
                  <a:gd name="connsiteX1" fmla="*/ 191590 w 479103"/>
                  <a:gd name="connsiteY1" fmla="*/ 396996 h 397017"/>
                  <a:gd name="connsiteX2" fmla="*/ 317555 w 479103"/>
                  <a:gd name="connsiteY2" fmla="*/ 254860 h 397017"/>
                  <a:gd name="connsiteX3" fmla="*/ 460670 w 479103"/>
                  <a:gd name="connsiteY3" fmla="*/ 118390 h 397017"/>
                  <a:gd name="connsiteX4" fmla="*/ 403520 w 479103"/>
                  <a:gd name="connsiteY4" fmla="*/ 18376 h 397017"/>
                  <a:gd name="connsiteX5" fmla="*/ 174921 w 479103"/>
                  <a:gd name="connsiteY5" fmla="*/ 239833 h 397017"/>
                  <a:gd name="connsiteX6" fmla="*/ 77288 w 479103"/>
                  <a:gd name="connsiteY6" fmla="*/ 151726 h 397017"/>
                  <a:gd name="connsiteX7" fmla="*/ 3470 w 479103"/>
                  <a:gd name="connsiteY7" fmla="*/ 237452 h 397017"/>
                  <a:gd name="connsiteX0" fmla="*/ 3470 w 463445"/>
                  <a:gd name="connsiteY0" fmla="*/ 220091 h 379656"/>
                  <a:gd name="connsiteX1" fmla="*/ 191590 w 463445"/>
                  <a:gd name="connsiteY1" fmla="*/ 379635 h 379656"/>
                  <a:gd name="connsiteX2" fmla="*/ 317555 w 463445"/>
                  <a:gd name="connsiteY2" fmla="*/ 237499 h 379656"/>
                  <a:gd name="connsiteX3" fmla="*/ 460670 w 463445"/>
                  <a:gd name="connsiteY3" fmla="*/ 101029 h 379656"/>
                  <a:gd name="connsiteX4" fmla="*/ 403520 w 463445"/>
                  <a:gd name="connsiteY4" fmla="*/ 1015 h 379656"/>
                  <a:gd name="connsiteX5" fmla="*/ 174921 w 463445"/>
                  <a:gd name="connsiteY5" fmla="*/ 222472 h 379656"/>
                  <a:gd name="connsiteX6" fmla="*/ 77288 w 463445"/>
                  <a:gd name="connsiteY6" fmla="*/ 134365 h 379656"/>
                  <a:gd name="connsiteX7" fmla="*/ 3470 w 463445"/>
                  <a:gd name="connsiteY7" fmla="*/ 220091 h 379656"/>
                  <a:gd name="connsiteX0" fmla="*/ 3470 w 471984"/>
                  <a:gd name="connsiteY0" fmla="*/ 220120 h 379685"/>
                  <a:gd name="connsiteX1" fmla="*/ 191590 w 471984"/>
                  <a:gd name="connsiteY1" fmla="*/ 379664 h 379685"/>
                  <a:gd name="connsiteX2" fmla="*/ 317555 w 471984"/>
                  <a:gd name="connsiteY2" fmla="*/ 237528 h 379685"/>
                  <a:gd name="connsiteX3" fmla="*/ 460670 w 471984"/>
                  <a:gd name="connsiteY3" fmla="*/ 101058 h 379685"/>
                  <a:gd name="connsiteX4" fmla="*/ 403520 w 471984"/>
                  <a:gd name="connsiteY4" fmla="*/ 1044 h 379685"/>
                  <a:gd name="connsiteX5" fmla="*/ 174921 w 471984"/>
                  <a:gd name="connsiteY5" fmla="*/ 222501 h 379685"/>
                  <a:gd name="connsiteX6" fmla="*/ 77288 w 471984"/>
                  <a:gd name="connsiteY6" fmla="*/ 134394 h 379685"/>
                  <a:gd name="connsiteX7" fmla="*/ 3470 w 471984"/>
                  <a:gd name="connsiteY7" fmla="*/ 220120 h 379685"/>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68632"/>
                  <a:gd name="connsiteY0" fmla="*/ 221629 h 381402"/>
                  <a:gd name="connsiteX1" fmla="*/ 191590 w 468632"/>
                  <a:gd name="connsiteY1" fmla="*/ 381173 h 381402"/>
                  <a:gd name="connsiteX2" fmla="*/ 327080 w 468632"/>
                  <a:gd name="connsiteY2" fmla="*/ 241419 h 381402"/>
                  <a:gd name="connsiteX3" fmla="*/ 465432 w 468632"/>
                  <a:gd name="connsiteY3" fmla="*/ 112092 h 381402"/>
                  <a:gd name="connsiteX4" fmla="*/ 403520 w 468632"/>
                  <a:gd name="connsiteY4" fmla="*/ 2553 h 381402"/>
                  <a:gd name="connsiteX5" fmla="*/ 174921 w 468632"/>
                  <a:gd name="connsiteY5" fmla="*/ 224010 h 381402"/>
                  <a:gd name="connsiteX6" fmla="*/ 77288 w 468632"/>
                  <a:gd name="connsiteY6" fmla="*/ 135903 h 381402"/>
                  <a:gd name="connsiteX7" fmla="*/ 3470 w 468632"/>
                  <a:gd name="connsiteY7" fmla="*/ 221629 h 381402"/>
                  <a:gd name="connsiteX0" fmla="*/ 3470 w 468632"/>
                  <a:gd name="connsiteY0" fmla="*/ 221629 h 381261"/>
                  <a:gd name="connsiteX1" fmla="*/ 191590 w 468632"/>
                  <a:gd name="connsiteY1" fmla="*/ 381173 h 381261"/>
                  <a:gd name="connsiteX2" fmla="*/ 327080 w 468632"/>
                  <a:gd name="connsiteY2" fmla="*/ 241419 h 381261"/>
                  <a:gd name="connsiteX3" fmla="*/ 465432 w 468632"/>
                  <a:gd name="connsiteY3" fmla="*/ 112092 h 381261"/>
                  <a:gd name="connsiteX4" fmla="*/ 403520 w 468632"/>
                  <a:gd name="connsiteY4" fmla="*/ 2553 h 381261"/>
                  <a:gd name="connsiteX5" fmla="*/ 174921 w 468632"/>
                  <a:gd name="connsiteY5" fmla="*/ 224010 h 381261"/>
                  <a:gd name="connsiteX6" fmla="*/ 77288 w 468632"/>
                  <a:gd name="connsiteY6" fmla="*/ 135903 h 381261"/>
                  <a:gd name="connsiteX7" fmla="*/ 3470 w 468632"/>
                  <a:gd name="connsiteY7" fmla="*/ 221629 h 381261"/>
                  <a:gd name="connsiteX0" fmla="*/ 3470 w 481001"/>
                  <a:gd name="connsiteY0" fmla="*/ 221469 h 381101"/>
                  <a:gd name="connsiteX1" fmla="*/ 191590 w 481001"/>
                  <a:gd name="connsiteY1" fmla="*/ 381013 h 381101"/>
                  <a:gd name="connsiteX2" fmla="*/ 327080 w 481001"/>
                  <a:gd name="connsiteY2" fmla="*/ 241259 h 381101"/>
                  <a:gd name="connsiteX3" fmla="*/ 465432 w 481001"/>
                  <a:gd name="connsiteY3" fmla="*/ 111932 h 381101"/>
                  <a:gd name="connsiteX4" fmla="*/ 403520 w 481001"/>
                  <a:gd name="connsiteY4" fmla="*/ 2393 h 381101"/>
                  <a:gd name="connsiteX5" fmla="*/ 174921 w 481001"/>
                  <a:gd name="connsiteY5" fmla="*/ 223850 h 381101"/>
                  <a:gd name="connsiteX6" fmla="*/ 77288 w 481001"/>
                  <a:gd name="connsiteY6" fmla="*/ 135743 h 381101"/>
                  <a:gd name="connsiteX7" fmla="*/ 3470 w 481001"/>
                  <a:gd name="connsiteY7" fmla="*/ 221469 h 381101"/>
                  <a:gd name="connsiteX0" fmla="*/ 3470 w 485051"/>
                  <a:gd name="connsiteY0" fmla="*/ 221686 h 381318"/>
                  <a:gd name="connsiteX1" fmla="*/ 191590 w 485051"/>
                  <a:gd name="connsiteY1" fmla="*/ 381230 h 381318"/>
                  <a:gd name="connsiteX2" fmla="*/ 327080 w 485051"/>
                  <a:gd name="connsiteY2" fmla="*/ 241476 h 381318"/>
                  <a:gd name="connsiteX3" fmla="*/ 465432 w 485051"/>
                  <a:gd name="connsiteY3" fmla="*/ 112149 h 381318"/>
                  <a:gd name="connsiteX4" fmla="*/ 403520 w 485051"/>
                  <a:gd name="connsiteY4" fmla="*/ 2610 h 381318"/>
                  <a:gd name="connsiteX5" fmla="*/ 174921 w 485051"/>
                  <a:gd name="connsiteY5" fmla="*/ 224067 h 381318"/>
                  <a:gd name="connsiteX6" fmla="*/ 77288 w 485051"/>
                  <a:gd name="connsiteY6" fmla="*/ 135960 h 381318"/>
                  <a:gd name="connsiteX7" fmla="*/ 3470 w 485051"/>
                  <a:gd name="connsiteY7" fmla="*/ 221686 h 381318"/>
                  <a:gd name="connsiteX0" fmla="*/ 3790 w 485371"/>
                  <a:gd name="connsiteY0" fmla="*/ 221686 h 381318"/>
                  <a:gd name="connsiteX1" fmla="*/ 191910 w 485371"/>
                  <a:gd name="connsiteY1" fmla="*/ 381230 h 381318"/>
                  <a:gd name="connsiteX2" fmla="*/ 327400 w 485371"/>
                  <a:gd name="connsiteY2" fmla="*/ 241476 h 381318"/>
                  <a:gd name="connsiteX3" fmla="*/ 465752 w 485371"/>
                  <a:gd name="connsiteY3" fmla="*/ 112149 h 381318"/>
                  <a:gd name="connsiteX4" fmla="*/ 403840 w 485371"/>
                  <a:gd name="connsiteY4" fmla="*/ 2610 h 381318"/>
                  <a:gd name="connsiteX5" fmla="*/ 175241 w 485371"/>
                  <a:gd name="connsiteY5" fmla="*/ 224067 h 381318"/>
                  <a:gd name="connsiteX6" fmla="*/ 77608 w 485371"/>
                  <a:gd name="connsiteY6" fmla="*/ 135960 h 381318"/>
                  <a:gd name="connsiteX7" fmla="*/ 3790 w 485371"/>
                  <a:gd name="connsiteY7" fmla="*/ 221686 h 381318"/>
                  <a:gd name="connsiteX0" fmla="*/ 3554 w 485135"/>
                  <a:gd name="connsiteY0" fmla="*/ 221686 h 381319"/>
                  <a:gd name="connsiteX1" fmla="*/ 191674 w 485135"/>
                  <a:gd name="connsiteY1" fmla="*/ 381230 h 381319"/>
                  <a:gd name="connsiteX2" fmla="*/ 327164 w 485135"/>
                  <a:gd name="connsiteY2" fmla="*/ 241476 h 381319"/>
                  <a:gd name="connsiteX3" fmla="*/ 465516 w 485135"/>
                  <a:gd name="connsiteY3" fmla="*/ 112149 h 381319"/>
                  <a:gd name="connsiteX4" fmla="*/ 403604 w 485135"/>
                  <a:gd name="connsiteY4" fmla="*/ 2610 h 381319"/>
                  <a:gd name="connsiteX5" fmla="*/ 175005 w 485135"/>
                  <a:gd name="connsiteY5" fmla="*/ 224067 h 381319"/>
                  <a:gd name="connsiteX6" fmla="*/ 79753 w 485135"/>
                  <a:gd name="connsiteY6" fmla="*/ 131197 h 381319"/>
                  <a:gd name="connsiteX7" fmla="*/ 3554 w 485135"/>
                  <a:gd name="connsiteY7" fmla="*/ 221686 h 381319"/>
                  <a:gd name="connsiteX0" fmla="*/ 8294 w 489875"/>
                  <a:gd name="connsiteY0" fmla="*/ 221686 h 381314"/>
                  <a:gd name="connsiteX1" fmla="*/ 196414 w 489875"/>
                  <a:gd name="connsiteY1" fmla="*/ 381230 h 381314"/>
                  <a:gd name="connsiteX2" fmla="*/ 331904 w 489875"/>
                  <a:gd name="connsiteY2" fmla="*/ 241476 h 381314"/>
                  <a:gd name="connsiteX3" fmla="*/ 470256 w 489875"/>
                  <a:gd name="connsiteY3" fmla="*/ 112149 h 381314"/>
                  <a:gd name="connsiteX4" fmla="*/ 408344 w 489875"/>
                  <a:gd name="connsiteY4" fmla="*/ 2610 h 381314"/>
                  <a:gd name="connsiteX5" fmla="*/ 179745 w 489875"/>
                  <a:gd name="connsiteY5" fmla="*/ 224067 h 381314"/>
                  <a:gd name="connsiteX6" fmla="*/ 84493 w 489875"/>
                  <a:gd name="connsiteY6" fmla="*/ 131197 h 381314"/>
                  <a:gd name="connsiteX7" fmla="*/ 8294 w 489875"/>
                  <a:gd name="connsiteY7" fmla="*/ 221686 h 38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875" h="381314">
                    <a:moveTo>
                      <a:pt x="8294" y="221686"/>
                    </a:moveTo>
                    <a:cubicBezTo>
                      <a:pt x="41235" y="256215"/>
                      <a:pt x="166292" y="385076"/>
                      <a:pt x="196414" y="381230"/>
                    </a:cubicBezTo>
                    <a:cubicBezTo>
                      <a:pt x="226536" y="377384"/>
                      <a:pt x="217207" y="352998"/>
                      <a:pt x="331904" y="241476"/>
                    </a:cubicBezTo>
                    <a:cubicBezTo>
                      <a:pt x="446601" y="129954"/>
                      <a:pt x="417035" y="154341"/>
                      <a:pt x="470256" y="112149"/>
                    </a:cubicBezTo>
                    <a:cubicBezTo>
                      <a:pt x="523477" y="69957"/>
                      <a:pt x="456763" y="-16043"/>
                      <a:pt x="408344" y="2610"/>
                    </a:cubicBezTo>
                    <a:cubicBezTo>
                      <a:pt x="359926" y="21263"/>
                      <a:pt x="263883" y="128023"/>
                      <a:pt x="179745" y="224067"/>
                    </a:cubicBezTo>
                    <a:cubicBezTo>
                      <a:pt x="147201" y="194698"/>
                      <a:pt x="120212" y="155407"/>
                      <a:pt x="84493" y="131197"/>
                    </a:cubicBezTo>
                    <a:cubicBezTo>
                      <a:pt x="48774" y="106987"/>
                      <a:pt x="-24647" y="187157"/>
                      <a:pt x="8294" y="2216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0580"/>
                <a:endParaRPr lang="en-US" sz="1753" dirty="0">
                  <a:ln>
                    <a:solidFill>
                      <a:srgbClr val="FFFFFF">
                        <a:alpha val="0"/>
                      </a:srgbClr>
                    </a:solidFill>
                  </a:ln>
                  <a:solidFill>
                    <a:srgbClr val="000000"/>
                  </a:solidFill>
                  <a:latin typeface="Segoe UI"/>
                </a:endParaRPr>
              </a:p>
            </p:txBody>
          </p:sp>
        </p:grpSp>
      </p:grpSp>
      <p:sp>
        <p:nvSpPr>
          <p:cNvPr id="42" name="Rectangle 41"/>
          <p:cNvSpPr/>
          <p:nvPr/>
        </p:nvSpPr>
        <p:spPr bwMode="auto">
          <a:xfrm>
            <a:off x="9622971" y="5282312"/>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API keys</a:t>
            </a:r>
          </a:p>
        </p:txBody>
      </p:sp>
      <p:sp>
        <p:nvSpPr>
          <p:cNvPr id="43" name="Rectangle 42"/>
          <p:cNvSpPr/>
          <p:nvPr/>
        </p:nvSpPr>
        <p:spPr bwMode="auto">
          <a:xfrm>
            <a:off x="9622971" y="4225525"/>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Report 2</a:t>
            </a:r>
          </a:p>
        </p:txBody>
      </p:sp>
      <p:sp>
        <p:nvSpPr>
          <p:cNvPr id="44" name="Rectangle 43"/>
          <p:cNvSpPr/>
          <p:nvPr/>
        </p:nvSpPr>
        <p:spPr bwMode="auto">
          <a:xfrm>
            <a:off x="9305967" y="2267811"/>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Workspace</a:t>
            </a:r>
          </a:p>
        </p:txBody>
      </p:sp>
      <p:sp>
        <p:nvSpPr>
          <p:cNvPr id="45" name="Rectangle 44"/>
          <p:cNvSpPr/>
          <p:nvPr/>
        </p:nvSpPr>
        <p:spPr bwMode="auto">
          <a:xfrm>
            <a:off x="9622971"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Report 1</a:t>
            </a:r>
          </a:p>
        </p:txBody>
      </p:sp>
      <p:sp>
        <p:nvSpPr>
          <p:cNvPr id="49" name="TextBox 48"/>
          <p:cNvSpPr txBox="1"/>
          <p:nvPr/>
        </p:nvSpPr>
        <p:spPr>
          <a:xfrm>
            <a:off x="422112" y="1485140"/>
            <a:ext cx="2509962" cy="622056"/>
          </a:xfrm>
          <a:prstGeom prst="rect">
            <a:avLst/>
          </a:prstGeom>
          <a:noFill/>
        </p:spPr>
        <p:txBody>
          <a:bodyPr wrap="square" lIns="179285" tIns="143428" rIns="179285" bIns="143428" rtlCol="0">
            <a:spAutoFit/>
          </a:bodyPr>
          <a:lstStyle/>
          <a:p>
            <a:pPr defTabSz="896386">
              <a:lnSpc>
                <a:spcPct val="90000"/>
              </a:lnSpc>
              <a:spcAft>
                <a:spcPts val="588"/>
              </a:spcAft>
            </a:pPr>
            <a:r>
              <a:rPr lang="en-US" sz="2400" kern="0" dirty="0">
                <a:solidFill>
                  <a:srgbClr val="282828"/>
                </a:solidFill>
                <a:latin typeface="+mj-lt"/>
                <a:ea typeface="Segoe UI Black" panose="020B0A02040204020203" pitchFamily="34" charset="0"/>
                <a:cs typeface="Segoe UI Black" panose="020B0A02040204020203" pitchFamily="34" charset="0"/>
              </a:rPr>
              <a:t>Application</a:t>
            </a:r>
          </a:p>
        </p:txBody>
      </p:sp>
      <p:sp>
        <p:nvSpPr>
          <p:cNvPr id="53" name="Rectangle 52"/>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r>
              <a:rPr lang="en-US" sz="440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lang="en-US" sz="4400" dirty="0">
              <a:solidFill>
                <a:srgbClr val="282828"/>
              </a:solidFill>
              <a:latin typeface="Segoe UI Light" panose="020B0502040204020203" pitchFamily="34" charset="0"/>
              <a:cs typeface="Segoe UI Light" panose="020B0502040204020203" pitchFamily="34" charset="0"/>
            </a:endParaRPr>
          </a:p>
          <a:p>
            <a:endParaRPr lang="en-US" sz="4400" dirty="0">
              <a:solidFill>
                <a:srgbClr val="282828"/>
              </a:solidFill>
              <a:latin typeface="Segoe UI Light" panose="020B0502040204020203" pitchFamily="34" charset="0"/>
              <a:cs typeface="Segoe UI Light" panose="020B0502040204020203" pitchFamily="34" charset="0"/>
            </a:endParaRPr>
          </a:p>
        </p:txBody>
      </p:sp>
      <p:sp>
        <p:nvSpPr>
          <p:cNvPr id="28" name="Rectangle 27"/>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grpSp>
        <p:nvGrpSpPr>
          <p:cNvPr id="48" name="Group 47"/>
          <p:cNvGrpSpPr/>
          <p:nvPr/>
        </p:nvGrpSpPr>
        <p:grpSpPr>
          <a:xfrm>
            <a:off x="0" y="6600607"/>
            <a:ext cx="2029968" cy="257393"/>
            <a:chOff x="10162032" y="6604155"/>
            <a:chExt cx="2029968" cy="257393"/>
          </a:xfrm>
        </p:grpSpPr>
        <p:sp>
          <p:nvSpPr>
            <p:cNvPr id="50" name="Rectangle 4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54" name="Rectangle 53"/>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55" name="Rectangle 54"/>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56" name="Straight Connector 55"/>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50286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r>
              <a:rPr lang="en-US" sz="440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lang="en-US" sz="4400" dirty="0">
              <a:solidFill>
                <a:srgbClr val="282828"/>
              </a:solidFill>
              <a:latin typeface="Segoe UI Light" panose="020B0502040204020203" pitchFamily="34" charset="0"/>
              <a:cs typeface="Segoe UI Light" panose="020B0502040204020203" pitchFamily="34" charset="0"/>
            </a:endParaRPr>
          </a:p>
          <a:p>
            <a:endParaRPr lang="en-US" sz="4400" dirty="0">
              <a:solidFill>
                <a:srgbClr val="282828"/>
              </a:solidFill>
              <a:latin typeface="Segoe UI Light" panose="020B0502040204020203" pitchFamily="34" charset="0"/>
              <a:cs typeface="Segoe UI Light" panose="020B0502040204020203" pitchFamily="34" charset="0"/>
            </a:endParaRPr>
          </a:p>
        </p:txBody>
      </p:sp>
      <p:sp>
        <p:nvSpPr>
          <p:cNvPr id="46" name="Rectangle 45"/>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47" name="TextBox 46"/>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defTabSz="896386">
              <a:lnSpc>
                <a:spcPct val="90000"/>
              </a:lnSpc>
              <a:spcAft>
                <a:spcPts val="588"/>
              </a:spcAft>
            </a:pPr>
            <a:r>
              <a:rPr lang="en-US" sz="2400" kern="0" dirty="0">
                <a:solidFill>
                  <a:srgbClr val="282828"/>
                </a:solidFill>
                <a:latin typeface="+mj-lt"/>
                <a:ea typeface="Segoe UI Black" panose="020B0A02040204020203" pitchFamily="34" charset="0"/>
                <a:cs typeface="Segoe UI Black" panose="020B0A02040204020203" pitchFamily="34" charset="0"/>
              </a:rPr>
              <a:t>Power BI</a:t>
            </a:r>
          </a:p>
        </p:txBody>
      </p:sp>
      <p:sp>
        <p:nvSpPr>
          <p:cNvPr id="5" name="Rectangle 4"/>
          <p:cNvSpPr/>
          <p:nvPr/>
        </p:nvSpPr>
        <p:spPr bwMode="auto">
          <a:xfrm>
            <a:off x="988035" y="2268207"/>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Users</a:t>
            </a:r>
          </a:p>
        </p:txBody>
      </p:sp>
      <p:sp>
        <p:nvSpPr>
          <p:cNvPr id="7" name="Rectangle 6"/>
          <p:cNvSpPr/>
          <p:nvPr/>
        </p:nvSpPr>
        <p:spPr bwMode="auto">
          <a:xfrm>
            <a:off x="985104" y="4214083"/>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6668"/>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Auth. providers</a:t>
            </a:r>
          </a:p>
        </p:txBody>
      </p:sp>
      <p:sp>
        <p:nvSpPr>
          <p:cNvPr id="9" name="Rectangle 8"/>
          <p:cNvSpPr/>
          <p:nvPr/>
        </p:nvSpPr>
        <p:spPr bwMode="auto">
          <a:xfrm>
            <a:off x="985103" y="5282314"/>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API keys</a:t>
            </a:r>
          </a:p>
        </p:txBody>
      </p:sp>
      <p:sp>
        <p:nvSpPr>
          <p:cNvPr id="28" name="Left Arrow 27"/>
          <p:cNvSpPr/>
          <p:nvPr/>
        </p:nvSpPr>
        <p:spPr>
          <a:xfrm>
            <a:off x="5537200" y="3464943"/>
            <a:ext cx="3086100" cy="370224"/>
          </a:xfrm>
          <a:prstGeom prst="lef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2"/>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42" name="Rectangle 41"/>
          <p:cNvSpPr/>
          <p:nvPr/>
        </p:nvSpPr>
        <p:spPr bwMode="auto">
          <a:xfrm>
            <a:off x="9622971" y="5282312"/>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API keys</a:t>
            </a:r>
          </a:p>
        </p:txBody>
      </p:sp>
      <p:sp>
        <p:nvSpPr>
          <p:cNvPr id="43" name="Rectangle 42"/>
          <p:cNvSpPr/>
          <p:nvPr/>
        </p:nvSpPr>
        <p:spPr bwMode="auto">
          <a:xfrm>
            <a:off x="9622971" y="4225525"/>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Report 2</a:t>
            </a:r>
          </a:p>
        </p:txBody>
      </p:sp>
      <p:sp>
        <p:nvSpPr>
          <p:cNvPr id="44" name="Rectangle 43"/>
          <p:cNvSpPr/>
          <p:nvPr/>
        </p:nvSpPr>
        <p:spPr bwMode="auto">
          <a:xfrm>
            <a:off x="9305967" y="2267811"/>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Workspace</a:t>
            </a:r>
          </a:p>
        </p:txBody>
      </p:sp>
      <p:sp>
        <p:nvSpPr>
          <p:cNvPr id="45" name="Rectangle 44"/>
          <p:cNvSpPr/>
          <p:nvPr/>
        </p:nvSpPr>
        <p:spPr bwMode="auto">
          <a:xfrm>
            <a:off x="9622971"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Report 1</a:t>
            </a:r>
          </a:p>
        </p:txBody>
      </p:sp>
      <p:sp>
        <p:nvSpPr>
          <p:cNvPr id="29" name="Rectangle 28"/>
          <p:cNvSpPr/>
          <p:nvPr/>
        </p:nvSpPr>
        <p:spPr bwMode="auto">
          <a:xfrm>
            <a:off x="3702928"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Report 1</a:t>
            </a:r>
          </a:p>
        </p:txBody>
      </p:sp>
      <p:sp>
        <p:nvSpPr>
          <p:cNvPr id="32" name="TextBox 31"/>
          <p:cNvSpPr txBox="1"/>
          <p:nvPr/>
        </p:nvSpPr>
        <p:spPr>
          <a:xfrm>
            <a:off x="422112" y="1485140"/>
            <a:ext cx="2509962" cy="622056"/>
          </a:xfrm>
          <a:prstGeom prst="rect">
            <a:avLst/>
          </a:prstGeom>
          <a:noFill/>
        </p:spPr>
        <p:txBody>
          <a:bodyPr wrap="square" lIns="179285" tIns="143428" rIns="179285" bIns="143428" rtlCol="0">
            <a:spAutoFit/>
          </a:bodyPr>
          <a:lstStyle/>
          <a:p>
            <a:pPr defTabSz="896386">
              <a:lnSpc>
                <a:spcPct val="90000"/>
              </a:lnSpc>
              <a:spcAft>
                <a:spcPts val="588"/>
              </a:spcAft>
            </a:pPr>
            <a:r>
              <a:rPr lang="en-US" sz="2400" kern="0" dirty="0">
                <a:solidFill>
                  <a:srgbClr val="282828"/>
                </a:solidFill>
                <a:latin typeface="+mj-lt"/>
                <a:ea typeface="Segoe UI Black" panose="020B0A02040204020203" pitchFamily="34" charset="0"/>
                <a:cs typeface="Segoe UI Black" panose="020B0A02040204020203" pitchFamily="34" charset="0"/>
              </a:rPr>
              <a:t>Application</a:t>
            </a:r>
          </a:p>
        </p:txBody>
      </p:sp>
      <p:sp>
        <p:nvSpPr>
          <p:cNvPr id="18" name="Rectangle 17"/>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grpSp>
        <p:nvGrpSpPr>
          <p:cNvPr id="27" name="Group 26"/>
          <p:cNvGrpSpPr/>
          <p:nvPr/>
        </p:nvGrpSpPr>
        <p:grpSpPr>
          <a:xfrm>
            <a:off x="0" y="6600607"/>
            <a:ext cx="2029968" cy="257393"/>
            <a:chOff x="10162032" y="6604155"/>
            <a:chExt cx="2029968" cy="257393"/>
          </a:xfrm>
        </p:grpSpPr>
        <p:sp>
          <p:nvSpPr>
            <p:cNvPr id="30" name="Rectangle 2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31" name="Rectangle 30"/>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33" name="Rectangle 32"/>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34" name="Straight Connector 33"/>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97389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rgbClr val="282828"/>
          </a:solidFill>
        </p:spPr>
        <p:txBody>
          <a:bodyPr>
            <a:normAutofit/>
          </a:bodyPr>
          <a:lstStyle/>
          <a:p>
            <a:r>
              <a:rPr lang="en-US" dirty="0">
                <a:latin typeface="Segoe UI Black" panose="020B0A02040204020203" pitchFamily="34" charset="0"/>
              </a:rPr>
              <a:t>Deploy </a:t>
            </a:r>
            <a:r>
              <a:rPr lang="en-US" dirty="0">
                <a:latin typeface="Segoe UI Light" panose="020B0502040204020203" pitchFamily="34" charset="0"/>
                <a:cs typeface="Segoe UI Light" panose="020B0502040204020203" pitchFamily="34" charset="0"/>
              </a:rPr>
              <a:t>quickly at cloud scale while </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managing costs and resources </a:t>
            </a:r>
            <a:endParaRPr lang="en-US" dirty="0"/>
          </a:p>
        </p:txBody>
      </p:sp>
      <p:sp>
        <p:nvSpPr>
          <p:cNvPr id="46" name="Content Placeholder 2"/>
          <p:cNvSpPr>
            <a:spLocks noGrp="1"/>
          </p:cNvSpPr>
          <p:nvPr>
            <p:ph idx="4294967295"/>
          </p:nvPr>
        </p:nvSpPr>
        <p:spPr>
          <a:xfrm>
            <a:off x="7090829" y="2960688"/>
            <a:ext cx="4849637" cy="1998662"/>
          </a:xfrm>
        </p:spPr>
        <p:txBody>
          <a:bodyPr>
            <a:noAutofit/>
          </a:bodyPr>
          <a:lstStyle/>
          <a:p>
            <a:pPr marL="274320" indent="-274320">
              <a:spcBef>
                <a:spcPts val="1800"/>
              </a:spcBef>
              <a:buClr>
                <a:srgbClr val="EDC30D"/>
              </a:buClr>
            </a:pPr>
            <a:r>
              <a:rPr lang="en-US" sz="2000" dirty="0">
                <a:solidFill>
                  <a:srgbClr val="282828"/>
                </a:solidFill>
                <a:latin typeface="Segoe UI" panose="020B0502040204020203" pitchFamily="34" charset="0"/>
                <a:cs typeface="Segoe UI" panose="020B0502040204020203" pitchFamily="34" charset="0"/>
              </a:rPr>
              <a:t>Automate deployment via Power BI </a:t>
            </a:r>
            <a:br>
              <a:rPr lang="en-US" sz="2000" dirty="0">
                <a:solidFill>
                  <a:srgbClr val="282828"/>
                </a:solidFill>
                <a:latin typeface="Segoe UI" panose="020B0502040204020203" pitchFamily="34" charset="0"/>
                <a:cs typeface="Segoe UI" panose="020B0502040204020203" pitchFamily="34" charset="0"/>
              </a:rPr>
            </a:br>
            <a:r>
              <a:rPr lang="en-US" sz="2000" dirty="0">
                <a:solidFill>
                  <a:srgbClr val="282828"/>
                </a:solidFill>
                <a:latin typeface="Segoe UI" panose="020B0502040204020203" pitchFamily="34" charset="0"/>
                <a:cs typeface="Segoe UI" panose="020B0502040204020203" pitchFamily="34" charset="0"/>
              </a:rPr>
              <a:t>and Azure Resource Management APIs</a:t>
            </a:r>
          </a:p>
          <a:p>
            <a:pPr marL="274320" indent="-274320">
              <a:spcBef>
                <a:spcPts val="1800"/>
              </a:spcBef>
              <a:buClr>
                <a:srgbClr val="EDC30D"/>
              </a:buClr>
            </a:pPr>
            <a:r>
              <a:rPr lang="en-US" sz="2000" dirty="0">
                <a:solidFill>
                  <a:srgbClr val="282828"/>
                </a:solidFill>
                <a:latin typeface="Segoe UI" panose="020B0502040204020203" pitchFamily="34" charset="0"/>
                <a:cs typeface="Segoe UI" panose="020B0502040204020203" pitchFamily="34" charset="0"/>
              </a:rPr>
              <a:t>Automatically scale as your app grows</a:t>
            </a:r>
          </a:p>
          <a:p>
            <a:pPr marL="274320" indent="-274320">
              <a:spcBef>
                <a:spcPts val="1800"/>
              </a:spcBef>
              <a:buClr>
                <a:srgbClr val="EDC30D"/>
              </a:buClr>
            </a:pPr>
            <a:r>
              <a:rPr lang="en-US" sz="2000" dirty="0">
                <a:solidFill>
                  <a:srgbClr val="282828"/>
                </a:solidFill>
                <a:latin typeface="Segoe UI" panose="020B0502040204020203" pitchFamily="34" charset="0"/>
                <a:cs typeface="Segoe UI" panose="020B0502040204020203" pitchFamily="34" charset="0"/>
              </a:rPr>
              <a:t>Pay as you go with consumption-based pricing </a:t>
            </a:r>
          </a:p>
        </p:txBody>
      </p:sp>
      <p:pic>
        <p:nvPicPr>
          <p:cNvPr id="13" name="Picture 12"/>
          <p:cNvPicPr>
            <a:picLocks noChangeAspect="1"/>
          </p:cNvPicPr>
          <p:nvPr/>
        </p:nvPicPr>
        <p:blipFill rotWithShape="1">
          <a:blip r:embed="rId2" cstate="print">
            <a:grayscl/>
            <a:extLst>
              <a:ext uri="{28A0092B-C50C-407E-A947-70E740481C1C}">
                <a14:useLocalDpi xmlns:a14="http://schemas.microsoft.com/office/drawing/2010/main" val="0"/>
              </a:ext>
            </a:extLst>
          </a:blip>
          <a:srcRect/>
          <a:stretch/>
        </p:blipFill>
        <p:spPr>
          <a:xfrm>
            <a:off x="-1" y="2618153"/>
            <a:ext cx="6691087" cy="4239847"/>
          </a:xfrm>
          <a:prstGeom prst="rect">
            <a:avLst/>
          </a:prstGeom>
        </p:spPr>
      </p:pic>
      <p:grpSp>
        <p:nvGrpSpPr>
          <p:cNvPr id="11" name="Group 10"/>
          <p:cNvGrpSpPr/>
          <p:nvPr/>
        </p:nvGrpSpPr>
        <p:grpSpPr>
          <a:xfrm>
            <a:off x="10669646" y="1448751"/>
            <a:ext cx="1179576" cy="1016329"/>
            <a:chOff x="9431303" y="535655"/>
            <a:chExt cx="1179576" cy="1016329"/>
          </a:xfrm>
        </p:grpSpPr>
        <p:sp>
          <p:nvSpPr>
            <p:cNvPr id="12" name="Freeform 11"/>
            <p:cNvSpPr>
              <a:spLocks noChangeAspect="1"/>
            </p:cNvSpPr>
            <p:nvPr/>
          </p:nvSpPr>
          <p:spPr bwMode="auto">
            <a:xfrm>
              <a:off x="9431303" y="535655"/>
              <a:ext cx="1179576" cy="74703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EDC30D"/>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14" name="Group 13"/>
            <p:cNvGrpSpPr/>
            <p:nvPr/>
          </p:nvGrpSpPr>
          <p:grpSpPr>
            <a:xfrm>
              <a:off x="9513365" y="966587"/>
              <a:ext cx="585397" cy="585397"/>
              <a:chOff x="9548114" y="5426410"/>
              <a:chExt cx="731287" cy="731287"/>
            </a:xfrm>
          </p:grpSpPr>
          <p:sp>
            <p:nvSpPr>
              <p:cNvPr id="15" name="Oval 14"/>
              <p:cNvSpPr/>
              <p:nvPr/>
            </p:nvSpPr>
            <p:spPr>
              <a:xfrm>
                <a:off x="9548114" y="5426410"/>
                <a:ext cx="731287" cy="731287"/>
              </a:xfrm>
              <a:prstGeom prst="ellipse">
                <a:avLst/>
              </a:prstGeom>
              <a:solidFill>
                <a:srgbClr val="28282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6" name="Freeform 15"/>
              <p:cNvSpPr>
                <a:spLocks noChangeAspect="1"/>
              </p:cNvSpPr>
              <p:nvPr/>
            </p:nvSpPr>
            <p:spPr bwMode="black">
              <a:xfrm>
                <a:off x="9640114" y="5479082"/>
                <a:ext cx="547286" cy="583108"/>
              </a:xfrm>
              <a:custGeom>
                <a:avLst/>
                <a:gdLst>
                  <a:gd name="connsiteX0" fmla="*/ 254159 w 872148"/>
                  <a:gd name="connsiteY0" fmla="*/ 97966 h 929236"/>
                  <a:gd name="connsiteX1" fmla="*/ 296409 w 872148"/>
                  <a:gd name="connsiteY1" fmla="*/ 193849 h 929236"/>
                  <a:gd name="connsiteX2" fmla="*/ 250910 w 872148"/>
                  <a:gd name="connsiteY2" fmla="*/ 218545 h 929236"/>
                  <a:gd name="connsiteX3" fmla="*/ 104897 w 872148"/>
                  <a:gd name="connsiteY3" fmla="*/ 493163 h 929236"/>
                  <a:gd name="connsiteX4" fmla="*/ 436075 w 872148"/>
                  <a:gd name="connsiteY4" fmla="*/ 824341 h 929236"/>
                  <a:gd name="connsiteX5" fmla="*/ 767253 w 872148"/>
                  <a:gd name="connsiteY5" fmla="*/ 493163 h 929236"/>
                  <a:gd name="connsiteX6" fmla="*/ 621239 w 872148"/>
                  <a:gd name="connsiteY6" fmla="*/ 218545 h 929236"/>
                  <a:gd name="connsiteX7" fmla="*/ 575739 w 872148"/>
                  <a:gd name="connsiteY7" fmla="*/ 193849 h 929236"/>
                  <a:gd name="connsiteX8" fmla="*/ 617989 w 872148"/>
                  <a:gd name="connsiteY8" fmla="*/ 97966 h 929236"/>
                  <a:gd name="connsiteX9" fmla="*/ 679887 w 872148"/>
                  <a:gd name="connsiteY9" fmla="*/ 131564 h 929236"/>
                  <a:gd name="connsiteX10" fmla="*/ 872148 w 872148"/>
                  <a:gd name="connsiteY10" fmla="*/ 493162 h 929236"/>
                  <a:gd name="connsiteX11" fmla="*/ 436074 w 872148"/>
                  <a:gd name="connsiteY11" fmla="*/ 929236 h 929236"/>
                  <a:gd name="connsiteX12" fmla="*/ 0 w 872148"/>
                  <a:gd name="connsiteY12" fmla="*/ 493162 h 929236"/>
                  <a:gd name="connsiteX13" fmla="*/ 192261 w 872148"/>
                  <a:gd name="connsiteY13" fmla="*/ 131564 h 929236"/>
                  <a:gd name="connsiteX14" fmla="*/ 388636 w 872148"/>
                  <a:gd name="connsiteY14" fmla="*/ 0 h 929236"/>
                  <a:gd name="connsiteX15" fmla="*/ 490987 w 872148"/>
                  <a:gd name="connsiteY15" fmla="*/ 0 h 929236"/>
                  <a:gd name="connsiteX16" fmla="*/ 490987 w 872148"/>
                  <a:gd name="connsiteY16" fmla="*/ 541054 h 929236"/>
                  <a:gd name="connsiteX17" fmla="*/ 388636 w 872148"/>
                  <a:gd name="connsiteY17" fmla="*/ 541054 h 92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2148" h="929236">
                    <a:moveTo>
                      <a:pt x="254159" y="97966"/>
                    </a:moveTo>
                    <a:lnTo>
                      <a:pt x="296409" y="193849"/>
                    </a:lnTo>
                    <a:lnTo>
                      <a:pt x="250910" y="218545"/>
                    </a:lnTo>
                    <a:cubicBezTo>
                      <a:pt x="162816" y="278061"/>
                      <a:pt x="104897" y="378848"/>
                      <a:pt x="104897" y="493163"/>
                    </a:cubicBezTo>
                    <a:cubicBezTo>
                      <a:pt x="104897" y="676067"/>
                      <a:pt x="253170" y="824341"/>
                      <a:pt x="436075" y="824341"/>
                    </a:cubicBezTo>
                    <a:cubicBezTo>
                      <a:pt x="618979" y="824341"/>
                      <a:pt x="767253" y="676067"/>
                      <a:pt x="767253" y="493163"/>
                    </a:cubicBezTo>
                    <a:cubicBezTo>
                      <a:pt x="767253" y="378848"/>
                      <a:pt x="709333" y="278061"/>
                      <a:pt x="621239" y="218545"/>
                    </a:cubicBezTo>
                    <a:lnTo>
                      <a:pt x="575739" y="193849"/>
                    </a:lnTo>
                    <a:lnTo>
                      <a:pt x="617989" y="97966"/>
                    </a:lnTo>
                    <a:lnTo>
                      <a:pt x="679887" y="131564"/>
                    </a:lnTo>
                    <a:cubicBezTo>
                      <a:pt x="795884" y="209929"/>
                      <a:pt x="872148" y="342640"/>
                      <a:pt x="872148" y="493162"/>
                    </a:cubicBezTo>
                    <a:cubicBezTo>
                      <a:pt x="872148" y="733999"/>
                      <a:pt x="676911" y="929236"/>
                      <a:pt x="436074" y="929236"/>
                    </a:cubicBezTo>
                    <a:cubicBezTo>
                      <a:pt x="195237" y="929236"/>
                      <a:pt x="0" y="733999"/>
                      <a:pt x="0" y="493162"/>
                    </a:cubicBezTo>
                    <a:cubicBezTo>
                      <a:pt x="0" y="342640"/>
                      <a:pt x="76265" y="209929"/>
                      <a:pt x="192261" y="131564"/>
                    </a:cubicBezTo>
                    <a:close/>
                    <a:moveTo>
                      <a:pt x="388636" y="0"/>
                    </a:moveTo>
                    <a:lnTo>
                      <a:pt x="490987" y="0"/>
                    </a:lnTo>
                    <a:lnTo>
                      <a:pt x="490987" y="541054"/>
                    </a:lnTo>
                    <a:lnTo>
                      <a:pt x="388636" y="541054"/>
                    </a:lnTo>
                    <a:close/>
                  </a:path>
                </a:pathLst>
              </a:custGeom>
              <a:solidFill>
                <a:srgbClr val="EDC30D"/>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 name="Group 22"/>
          <p:cNvGrpSpPr/>
          <p:nvPr/>
        </p:nvGrpSpPr>
        <p:grpSpPr>
          <a:xfrm>
            <a:off x="0" y="6600607"/>
            <a:ext cx="2029968" cy="257393"/>
            <a:chOff x="10162032" y="6604155"/>
            <a:chExt cx="2029968" cy="257393"/>
          </a:xfrm>
        </p:grpSpPr>
        <p:sp>
          <p:nvSpPr>
            <p:cNvPr id="24" name="Rectangle 23"/>
            <p:cNvSpPr/>
            <p:nvPr/>
          </p:nvSpPr>
          <p:spPr>
            <a:xfrm>
              <a:off x="10838688"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25" name="Rectangle 24"/>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26" name="Rectangle 25"/>
            <p:cNvSpPr/>
            <p:nvPr/>
          </p:nvSpPr>
          <p:spPr>
            <a:xfrm>
              <a:off x="11515344"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27" name="Straight Connector 26"/>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9884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87313" y="1091961"/>
            <a:ext cx="1289135" cy="430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282828"/>
                </a:solidFill>
                <a:effectLst/>
                <a:uLnTx/>
                <a:uFillTx/>
              </a:rPr>
              <a:t>Microsoft Azure </a:t>
            </a:r>
            <a:br>
              <a:rPr kumimoji="0" lang="en-US" sz="1100" b="1" i="0" u="none" strike="noStrike" kern="0" cap="none" spc="0" normalizeH="0" baseline="0" noProof="0" dirty="0">
                <a:ln>
                  <a:noFill/>
                </a:ln>
                <a:solidFill>
                  <a:srgbClr val="282828"/>
                </a:solidFill>
                <a:effectLst/>
                <a:uLnTx/>
                <a:uFillTx/>
              </a:rPr>
            </a:br>
            <a:r>
              <a:rPr kumimoji="0" lang="en-US" sz="1100" b="1" i="0" u="none" strike="noStrike" kern="0" cap="none" spc="0" normalizeH="0" baseline="0" noProof="0" dirty="0">
                <a:ln>
                  <a:noFill/>
                </a:ln>
                <a:solidFill>
                  <a:srgbClr val="282828"/>
                </a:solidFill>
                <a:effectLst/>
                <a:uLnTx/>
                <a:uFillTx/>
              </a:rPr>
              <a:t>subscription</a:t>
            </a:r>
          </a:p>
        </p:txBody>
      </p:sp>
      <p:sp>
        <p:nvSpPr>
          <p:cNvPr id="31" name="TextBox 30"/>
          <p:cNvSpPr txBox="1"/>
          <p:nvPr/>
        </p:nvSpPr>
        <p:spPr>
          <a:xfrm>
            <a:off x="8700597" y="5191894"/>
            <a:ext cx="641522" cy="261610"/>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r>
              <a:rPr lang="en-US" dirty="0">
                <a:solidFill>
                  <a:srgbClr val="282828"/>
                </a:solidFill>
                <a:latin typeface="Segoe UI Semibold" panose="020B0702040204020203" pitchFamily="34" charset="0"/>
                <a:cs typeface="Segoe UI Semibold" panose="020B0702040204020203" pitchFamily="34" charset="0"/>
              </a:rPr>
              <a:t>Embed</a:t>
            </a:r>
          </a:p>
        </p:txBody>
      </p:sp>
      <p:sp>
        <p:nvSpPr>
          <p:cNvPr id="26" name="TextBox 25"/>
          <p:cNvSpPr txBox="1"/>
          <p:nvPr/>
        </p:nvSpPr>
        <p:spPr>
          <a:xfrm>
            <a:off x="11134990" y="5891075"/>
            <a:ext cx="610745" cy="169277"/>
          </a:xfrm>
          <a:prstGeom prst="rect">
            <a:avLst/>
          </a:prstGeom>
          <a:noFill/>
        </p:spPr>
        <p:txBody>
          <a:bodyPr wrap="non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End users</a:t>
            </a:r>
          </a:p>
        </p:txBody>
      </p:sp>
      <p:sp>
        <p:nvSpPr>
          <p:cNvPr id="33" name="TextBox 32"/>
          <p:cNvSpPr txBox="1"/>
          <p:nvPr/>
        </p:nvSpPr>
        <p:spPr>
          <a:xfrm>
            <a:off x="7573261" y="4733354"/>
            <a:ext cx="91723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282828"/>
                </a:solidFill>
                <a:effectLst/>
                <a:uLnTx/>
                <a:uFillTx/>
              </a:rPr>
              <a:t>Workspace</a:t>
            </a:r>
          </a:p>
        </p:txBody>
      </p:sp>
      <p:sp>
        <p:nvSpPr>
          <p:cNvPr id="14" name="TextBox 13"/>
          <p:cNvSpPr txBox="1"/>
          <p:nvPr/>
        </p:nvSpPr>
        <p:spPr>
          <a:xfrm>
            <a:off x="7197203" y="2089728"/>
            <a:ext cx="166935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282828"/>
                </a:solidFill>
                <a:effectLst/>
                <a:uLnTx/>
                <a:uFillTx/>
              </a:rPr>
              <a:t>Workspace collection</a:t>
            </a:r>
          </a:p>
        </p:txBody>
      </p:sp>
      <p:sp>
        <p:nvSpPr>
          <p:cNvPr id="28" name="TextBox 27"/>
          <p:cNvSpPr txBox="1"/>
          <p:nvPr/>
        </p:nvSpPr>
        <p:spPr>
          <a:xfrm>
            <a:off x="7568611" y="1650469"/>
            <a:ext cx="396262"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rPr>
              <a:t>1,N</a:t>
            </a:r>
          </a:p>
        </p:txBody>
      </p:sp>
      <p:sp>
        <p:nvSpPr>
          <p:cNvPr id="24" name="TextBox 23"/>
          <p:cNvSpPr txBox="1"/>
          <p:nvPr/>
        </p:nvSpPr>
        <p:spPr>
          <a:xfrm>
            <a:off x="5624156" y="1304537"/>
            <a:ext cx="843501"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Developer</a:t>
            </a:r>
          </a:p>
        </p:txBody>
      </p:sp>
      <p:grpSp>
        <p:nvGrpSpPr>
          <p:cNvPr id="23" name="Group 22"/>
          <p:cNvGrpSpPr>
            <a:grpSpLocks noChangeAspect="1"/>
          </p:cNvGrpSpPr>
          <p:nvPr/>
        </p:nvGrpSpPr>
        <p:grpSpPr>
          <a:xfrm flipH="1">
            <a:off x="5767330" y="738580"/>
            <a:ext cx="536312" cy="555462"/>
            <a:chOff x="3807371" y="2914650"/>
            <a:chExt cx="637629" cy="660397"/>
          </a:xfrm>
          <a:solidFill>
            <a:srgbClr val="282828"/>
          </a:solidFill>
        </p:grpSpPr>
        <p:sp>
          <p:nvSpPr>
            <p:cNvPr id="27" name="Oval 26"/>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32" name="Freeform 31"/>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34" name="Freeform 33"/>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sp>
        <p:nvSpPr>
          <p:cNvPr id="35" name="Freeform 34"/>
          <p:cNvSpPr/>
          <p:nvPr/>
        </p:nvSpPr>
        <p:spPr>
          <a:xfrm>
            <a:off x="11141516" y="5087672"/>
            <a:ext cx="597694" cy="682297"/>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11" name="Down Arrow 10"/>
          <p:cNvSpPr/>
          <p:nvPr/>
        </p:nvSpPr>
        <p:spPr>
          <a:xfrm>
            <a:off x="7921209" y="4275015"/>
            <a:ext cx="221343" cy="43083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Up Arrow 51"/>
          <p:cNvSpPr/>
          <p:nvPr/>
        </p:nvSpPr>
        <p:spPr>
          <a:xfrm rot="5400000">
            <a:off x="10768205" y="5348291"/>
            <a:ext cx="221343" cy="292907"/>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Left Arrow 55"/>
          <p:cNvSpPr/>
          <p:nvPr/>
        </p:nvSpPr>
        <p:spPr>
          <a:xfrm flipH="1">
            <a:off x="8790333" y="5386741"/>
            <a:ext cx="641522" cy="22134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2048" name="Table 2047"/>
          <p:cNvGraphicFramePr>
            <a:graphicFrameLocks noGrp="1"/>
          </p:cNvGraphicFramePr>
          <p:nvPr>
            <p:extLst/>
          </p:nvPr>
        </p:nvGraphicFramePr>
        <p:xfrm>
          <a:off x="7444052" y="2380388"/>
          <a:ext cx="1175657" cy="1828800"/>
        </p:xfrm>
        <a:graphic>
          <a:graphicData uri="http://schemas.openxmlformats.org/drawingml/2006/table">
            <a:tbl>
              <a:tblPr firstRow="1" bandRow="1">
                <a:tableStyleId>{5940675A-B579-460E-94D1-54222C63F5DA}</a:tableStyleId>
              </a:tblPr>
              <a:tblGrid>
                <a:gridCol w="1175657">
                  <a:extLst>
                    <a:ext uri="{9D8B030D-6E8A-4147-A177-3AD203B41FA5}">
                      <a16:colId xmlns:a16="http://schemas.microsoft.com/office/drawing/2014/main" val="335739504"/>
                    </a:ext>
                  </a:extLst>
                </a:gridCol>
              </a:tblGrid>
              <a:tr h="204712">
                <a:tc>
                  <a:txBody>
                    <a:bodyPr/>
                    <a:lstStyle/>
                    <a:p>
                      <a:r>
                        <a:rPr lang="en-US" sz="900" dirty="0">
                          <a:solidFill>
                            <a:srgbClr val="282828"/>
                          </a:solidFill>
                        </a:rPr>
                        <a:t>Name</a:t>
                      </a:r>
                    </a:p>
                  </a:txBody>
                  <a:tcPr/>
                </a:tc>
                <a:extLst>
                  <a:ext uri="{0D108BD9-81ED-4DB2-BD59-A6C34878D82A}">
                    <a16:rowId xmlns:a16="http://schemas.microsoft.com/office/drawing/2014/main" val="663487802"/>
                  </a:ext>
                </a:extLst>
              </a:tr>
              <a:tr h="204712">
                <a:tc>
                  <a:txBody>
                    <a:bodyPr/>
                    <a:lstStyle/>
                    <a:p>
                      <a:r>
                        <a:rPr lang="en-US" sz="900" dirty="0">
                          <a:solidFill>
                            <a:srgbClr val="282828"/>
                          </a:solidFill>
                        </a:rPr>
                        <a:t>Admin</a:t>
                      </a:r>
                      <a:r>
                        <a:rPr lang="en-US" sz="900" baseline="0" dirty="0">
                          <a:solidFill>
                            <a:srgbClr val="282828"/>
                          </a:solidFill>
                        </a:rPr>
                        <a:t> Users</a:t>
                      </a:r>
                      <a:endParaRPr lang="en-US" sz="900" dirty="0">
                        <a:solidFill>
                          <a:srgbClr val="282828"/>
                        </a:solidFill>
                      </a:endParaRPr>
                    </a:p>
                  </a:txBody>
                  <a:tcPr/>
                </a:tc>
                <a:extLst>
                  <a:ext uri="{0D108BD9-81ED-4DB2-BD59-A6C34878D82A}">
                    <a16:rowId xmlns:a16="http://schemas.microsoft.com/office/drawing/2014/main" val="198218354"/>
                  </a:ext>
                </a:extLst>
              </a:tr>
              <a:tr h="204712">
                <a:tc>
                  <a:txBody>
                    <a:bodyPr/>
                    <a:lstStyle/>
                    <a:p>
                      <a:r>
                        <a:rPr lang="en-US" sz="900" dirty="0">
                          <a:solidFill>
                            <a:srgbClr val="282828"/>
                          </a:solidFill>
                        </a:rPr>
                        <a:t>Endpoints</a:t>
                      </a:r>
                    </a:p>
                  </a:txBody>
                  <a:tcPr/>
                </a:tc>
                <a:extLst>
                  <a:ext uri="{0D108BD9-81ED-4DB2-BD59-A6C34878D82A}">
                    <a16:rowId xmlns:a16="http://schemas.microsoft.com/office/drawing/2014/main" val="3013982744"/>
                  </a:ext>
                </a:extLst>
              </a:tr>
              <a:tr h="204712">
                <a:tc>
                  <a:txBody>
                    <a:bodyPr/>
                    <a:lstStyle/>
                    <a:p>
                      <a:r>
                        <a:rPr lang="en-US" sz="900" dirty="0">
                          <a:solidFill>
                            <a:srgbClr val="282828"/>
                          </a:solidFill>
                        </a:rPr>
                        <a:t>Keys</a:t>
                      </a:r>
                    </a:p>
                  </a:txBody>
                  <a:tcPr/>
                </a:tc>
                <a:extLst>
                  <a:ext uri="{0D108BD9-81ED-4DB2-BD59-A6C34878D82A}">
                    <a16:rowId xmlns:a16="http://schemas.microsoft.com/office/drawing/2014/main" val="3047835177"/>
                  </a:ext>
                </a:extLst>
              </a:tr>
              <a:tr h="204712">
                <a:tc>
                  <a:txBody>
                    <a:bodyPr/>
                    <a:lstStyle/>
                    <a:p>
                      <a:r>
                        <a:rPr lang="en-US" sz="900" dirty="0">
                          <a:solidFill>
                            <a:srgbClr val="282828"/>
                          </a:solidFill>
                        </a:rPr>
                        <a:t>Gateways</a:t>
                      </a:r>
                    </a:p>
                  </a:txBody>
                  <a:tcPr/>
                </a:tc>
                <a:extLst>
                  <a:ext uri="{0D108BD9-81ED-4DB2-BD59-A6C34878D82A}">
                    <a16:rowId xmlns:a16="http://schemas.microsoft.com/office/drawing/2014/main" val="74604356"/>
                  </a:ext>
                </a:extLst>
              </a:tr>
              <a:tr h="204712">
                <a:tc>
                  <a:txBody>
                    <a:bodyPr/>
                    <a:lstStyle/>
                    <a:p>
                      <a:pPr marL="0" indent="0">
                        <a:buFontTx/>
                        <a:buNone/>
                      </a:pPr>
                      <a:r>
                        <a:rPr lang="en-US" sz="900" dirty="0">
                          <a:solidFill>
                            <a:srgbClr val="282828"/>
                          </a:solidFill>
                        </a:rPr>
                        <a:t>Credentials</a:t>
                      </a:r>
                    </a:p>
                  </a:txBody>
                  <a:tcPr/>
                </a:tc>
                <a:extLst>
                  <a:ext uri="{0D108BD9-81ED-4DB2-BD59-A6C34878D82A}">
                    <a16:rowId xmlns:a16="http://schemas.microsoft.com/office/drawing/2014/main" val="930729931"/>
                  </a:ext>
                </a:extLst>
              </a:tr>
              <a:tr h="204712">
                <a:tc>
                  <a:txBody>
                    <a:bodyPr/>
                    <a:lstStyle/>
                    <a:p>
                      <a:r>
                        <a:rPr lang="en-US" sz="900" dirty="0">
                          <a:solidFill>
                            <a:srgbClr val="282828"/>
                          </a:solidFill>
                        </a:rPr>
                        <a:t>Geo Location</a:t>
                      </a:r>
                    </a:p>
                  </a:txBody>
                  <a:tcPr/>
                </a:tc>
                <a:extLst>
                  <a:ext uri="{0D108BD9-81ED-4DB2-BD59-A6C34878D82A}">
                    <a16:rowId xmlns:a16="http://schemas.microsoft.com/office/drawing/2014/main" val="1427339996"/>
                  </a:ext>
                </a:extLst>
              </a:tr>
              <a:tr h="204712">
                <a:tc>
                  <a:txBody>
                    <a:bodyPr/>
                    <a:lstStyle/>
                    <a:p>
                      <a:r>
                        <a:rPr lang="en-US" sz="900" dirty="0">
                          <a:solidFill>
                            <a:srgbClr val="282828"/>
                          </a:solidFill>
                        </a:rPr>
                        <a:t>Tags</a:t>
                      </a:r>
                    </a:p>
                  </a:txBody>
                  <a:tcPr/>
                </a:tc>
                <a:extLst>
                  <a:ext uri="{0D108BD9-81ED-4DB2-BD59-A6C34878D82A}">
                    <a16:rowId xmlns:a16="http://schemas.microsoft.com/office/drawing/2014/main" val="3184768203"/>
                  </a:ext>
                </a:extLst>
              </a:tr>
            </a:tbl>
          </a:graphicData>
        </a:graphic>
      </p:graphicFrame>
      <p:graphicFrame>
        <p:nvGraphicFramePr>
          <p:cNvPr id="70" name="Table 69"/>
          <p:cNvGraphicFramePr>
            <a:graphicFrameLocks noGrp="1"/>
          </p:cNvGraphicFramePr>
          <p:nvPr>
            <p:extLst/>
          </p:nvPr>
        </p:nvGraphicFramePr>
        <p:xfrm>
          <a:off x="7444052" y="5029360"/>
          <a:ext cx="1175657" cy="914400"/>
        </p:xfrm>
        <a:graphic>
          <a:graphicData uri="http://schemas.openxmlformats.org/drawingml/2006/table">
            <a:tbl>
              <a:tblPr firstRow="1" bandRow="1">
                <a:tableStyleId>{5940675A-B579-460E-94D1-54222C63F5DA}</a:tableStyleId>
              </a:tblPr>
              <a:tblGrid>
                <a:gridCol w="1175657">
                  <a:extLst>
                    <a:ext uri="{9D8B030D-6E8A-4147-A177-3AD203B41FA5}">
                      <a16:colId xmlns:a16="http://schemas.microsoft.com/office/drawing/2014/main" val="335739504"/>
                    </a:ext>
                  </a:extLst>
                </a:gridCol>
              </a:tblGrid>
              <a:tr h="204712">
                <a:tc>
                  <a:txBody>
                    <a:bodyPr/>
                    <a:lstStyle/>
                    <a:p>
                      <a:r>
                        <a:rPr lang="en-US" sz="900" dirty="0">
                          <a:solidFill>
                            <a:srgbClr val="282828"/>
                          </a:solidFill>
                        </a:rPr>
                        <a:t>Name</a:t>
                      </a:r>
                    </a:p>
                  </a:txBody>
                  <a:tcPr/>
                </a:tc>
                <a:extLst>
                  <a:ext uri="{0D108BD9-81ED-4DB2-BD59-A6C34878D82A}">
                    <a16:rowId xmlns:a16="http://schemas.microsoft.com/office/drawing/2014/main" val="663487802"/>
                  </a:ext>
                </a:extLst>
              </a:tr>
              <a:tr h="193206">
                <a:tc>
                  <a:txBody>
                    <a:bodyPr/>
                    <a:lstStyle/>
                    <a:p>
                      <a:r>
                        <a:rPr lang="en-US" sz="900" dirty="0">
                          <a:solidFill>
                            <a:srgbClr val="282828"/>
                          </a:solidFill>
                        </a:rPr>
                        <a:t>Reports</a:t>
                      </a:r>
                    </a:p>
                  </a:txBody>
                  <a:tcPr/>
                </a:tc>
                <a:extLst>
                  <a:ext uri="{0D108BD9-81ED-4DB2-BD59-A6C34878D82A}">
                    <a16:rowId xmlns:a16="http://schemas.microsoft.com/office/drawing/2014/main" val="198218354"/>
                  </a:ext>
                </a:extLst>
              </a:tr>
              <a:tr h="204712">
                <a:tc>
                  <a:txBody>
                    <a:bodyPr/>
                    <a:lstStyle/>
                    <a:p>
                      <a:r>
                        <a:rPr lang="en-US" sz="900" dirty="0">
                          <a:solidFill>
                            <a:srgbClr val="282828"/>
                          </a:solidFill>
                        </a:rPr>
                        <a:t>Datasets</a:t>
                      </a:r>
                    </a:p>
                  </a:txBody>
                  <a:tcPr/>
                </a:tc>
                <a:extLst>
                  <a:ext uri="{0D108BD9-81ED-4DB2-BD59-A6C34878D82A}">
                    <a16:rowId xmlns:a16="http://schemas.microsoft.com/office/drawing/2014/main" val="3013982744"/>
                  </a:ext>
                </a:extLst>
              </a:tr>
              <a:tr h="204712">
                <a:tc>
                  <a:txBody>
                    <a:bodyPr/>
                    <a:lstStyle/>
                    <a:p>
                      <a:r>
                        <a:rPr lang="en-US" sz="900" dirty="0">
                          <a:solidFill>
                            <a:srgbClr val="282828"/>
                          </a:solidFill>
                        </a:rPr>
                        <a:t>Tags</a:t>
                      </a:r>
                    </a:p>
                  </a:txBody>
                  <a:tcPr/>
                </a:tc>
                <a:extLst>
                  <a:ext uri="{0D108BD9-81ED-4DB2-BD59-A6C34878D82A}">
                    <a16:rowId xmlns:a16="http://schemas.microsoft.com/office/drawing/2014/main" val="74604356"/>
                  </a:ext>
                </a:extLst>
              </a:tr>
            </a:tbl>
          </a:graphicData>
        </a:graphic>
      </p:graphicFrame>
      <p:sp>
        <p:nvSpPr>
          <p:cNvPr id="59" name="TextBox 58"/>
          <p:cNvSpPr txBox="1"/>
          <p:nvPr/>
        </p:nvSpPr>
        <p:spPr>
          <a:xfrm>
            <a:off x="9783724" y="5891075"/>
            <a:ext cx="583494" cy="169277"/>
          </a:xfrm>
          <a:prstGeom prst="rect">
            <a:avLst/>
          </a:prstGeom>
          <a:noFill/>
        </p:spPr>
        <p:txBody>
          <a:bodyPr wrap="none" lIns="0" tIns="0" rIns="0" bIns="0" rtlCol="0" anchor="ctr">
            <a:spAutoFit/>
          </a:bodyPr>
          <a:lstStyle/>
          <a:p>
            <a:pPr algn="ctr">
              <a:defRPr/>
            </a:pPr>
            <a:r>
              <a:rPr lang="en-US" sz="1100" kern="0" dirty="0">
                <a:solidFill>
                  <a:srgbClr val="282828"/>
                </a:solidFill>
                <a:latin typeface="Segoe UI Semibold" panose="020B0702040204020203" pitchFamily="34" charset="0"/>
                <a:cs typeface="Segoe UI Semibold" panose="020B0702040204020203" pitchFamily="34" charset="0"/>
              </a:rPr>
              <a:t>Your app</a:t>
            </a:r>
          </a:p>
        </p:txBody>
      </p:sp>
      <p:grpSp>
        <p:nvGrpSpPr>
          <p:cNvPr id="54" name="Group 53"/>
          <p:cNvGrpSpPr/>
          <p:nvPr/>
        </p:nvGrpSpPr>
        <p:grpSpPr>
          <a:xfrm>
            <a:off x="9588339" y="5064952"/>
            <a:ext cx="974264" cy="729557"/>
            <a:chOff x="10467794" y="2369307"/>
            <a:chExt cx="1004386" cy="752113"/>
          </a:xfrm>
          <a:solidFill>
            <a:srgbClr val="282828"/>
          </a:solidFill>
        </p:grpSpPr>
        <p:sp>
          <p:nvSpPr>
            <p:cNvPr id="65" name="Freeform 64"/>
            <p:cNvSpPr>
              <a:spLocks noChangeAspect="1"/>
            </p:cNvSpPr>
            <p:nvPr/>
          </p:nvSpPr>
          <p:spPr bwMode="auto">
            <a:xfrm>
              <a:off x="10768048" y="2628306"/>
              <a:ext cx="375318" cy="374098"/>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grp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sp>
          <p:nvSpPr>
            <p:cNvPr id="69" name="Freeform 68"/>
            <p:cNvSpPr/>
            <p:nvPr/>
          </p:nvSpPr>
          <p:spPr>
            <a:xfrm>
              <a:off x="10467794" y="2369307"/>
              <a:ext cx="1004386" cy="752113"/>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5" name="Content Placeholder 4"/>
          <p:cNvSpPr>
            <a:spLocks noGrp="1"/>
          </p:cNvSpPr>
          <p:nvPr>
            <p:ph type="body" sz="quarter" idx="10"/>
          </p:nvPr>
        </p:nvSpPr>
        <p:spPr>
          <a:xfrm>
            <a:off x="356896" y="3900295"/>
            <a:ext cx="4320544" cy="2369880"/>
          </a:xfrm>
        </p:spPr>
        <p:txBody>
          <a:bodyPr tIns="0" bIns="91440">
            <a:spAutoFit/>
          </a:bodyPr>
          <a:lstStyle/>
          <a:p>
            <a:pPr marL="342900" indent="-342900">
              <a:spcAft>
                <a:spcPts val="600"/>
              </a:spcAft>
            </a:pPr>
            <a:r>
              <a:rPr lang="en-US" sz="2000" kern="0" dirty="0">
                <a:solidFill>
                  <a:srgbClr val="EDC30D"/>
                </a:solidFill>
                <a:latin typeface="Segoe UI Light" panose="020B0502040204020203" pitchFamily="34" charset="0"/>
                <a:cs typeface="Segoe UI Light" panose="020B0502040204020203" pitchFamily="34" charset="0"/>
              </a:rPr>
              <a:t>Manually or programmatically provision workspaces </a:t>
            </a:r>
          </a:p>
          <a:p>
            <a:pPr marL="342900" indent="-342900">
              <a:spcAft>
                <a:spcPts val="600"/>
              </a:spcAft>
            </a:pPr>
            <a:r>
              <a:rPr lang="en-US" sz="2000" kern="0" dirty="0">
                <a:solidFill>
                  <a:srgbClr val="EDC30D"/>
                </a:solidFill>
                <a:latin typeface="Segoe UI Light" panose="020B0502040204020203" pitchFamily="34" charset="0"/>
                <a:cs typeface="Segoe UI Light" panose="020B0502040204020203" pitchFamily="34" charset="0"/>
              </a:rPr>
              <a:t>Create datasets</a:t>
            </a:r>
            <a:r>
              <a:rPr lang="en-US" kern="0" dirty="0">
                <a:solidFill>
                  <a:srgbClr val="EDC30D"/>
                </a:solidFill>
                <a:latin typeface="Segoe UI Light" panose="020B0502040204020203" pitchFamily="34" charset="0"/>
                <a:cs typeface="Segoe UI Light" panose="020B0502040204020203" pitchFamily="34" charset="0"/>
              </a:rPr>
              <a:t> </a:t>
            </a:r>
            <a:r>
              <a:rPr lang="en-US" sz="2000" kern="0" dirty="0">
                <a:solidFill>
                  <a:srgbClr val="EDC30D"/>
                </a:solidFill>
                <a:latin typeface="Segoe UI Light" panose="020B0502040204020203" pitchFamily="34" charset="0"/>
                <a:cs typeface="Segoe UI Light" panose="020B0502040204020203" pitchFamily="34" charset="0"/>
              </a:rPr>
              <a:t>and reports</a:t>
            </a:r>
          </a:p>
          <a:p>
            <a:pPr marL="342900" indent="-342900">
              <a:spcAft>
                <a:spcPts val="600"/>
              </a:spcAft>
            </a:pPr>
            <a:r>
              <a:rPr lang="en-US" sz="2000" kern="0" dirty="0">
                <a:solidFill>
                  <a:srgbClr val="EDC30D"/>
                </a:solidFill>
                <a:latin typeface="Segoe UI Light" panose="020B0502040204020203" pitchFamily="34" charset="0"/>
                <a:cs typeface="Segoe UI Light" panose="020B0502040204020203" pitchFamily="34" charset="0"/>
              </a:rPr>
              <a:t>Embed reports in your app</a:t>
            </a:r>
          </a:p>
          <a:p>
            <a:pPr marL="342900" indent="-342900">
              <a:spcAft>
                <a:spcPts val="600"/>
              </a:spcAft>
            </a:pPr>
            <a:r>
              <a:rPr lang="en-US" sz="2000" kern="0" dirty="0">
                <a:solidFill>
                  <a:srgbClr val="EDC30D"/>
                </a:solidFill>
                <a:latin typeface="Segoe UI Light" panose="020B0502040204020203" pitchFamily="34" charset="0"/>
                <a:cs typeface="Segoe UI Light" panose="020B0502040204020203" pitchFamily="34" charset="0"/>
              </a:rPr>
              <a:t>Control refresh behavior and credentials</a:t>
            </a:r>
          </a:p>
        </p:txBody>
      </p:sp>
      <p:sp>
        <p:nvSpPr>
          <p:cNvPr id="4" name="Title 3"/>
          <p:cNvSpPr>
            <a:spLocks noGrp="1"/>
          </p:cNvSpPr>
          <p:nvPr>
            <p:ph type="title"/>
          </p:nvPr>
        </p:nvSpPr>
        <p:spPr/>
        <p:txBody>
          <a:bodyPr wrap="square" anchor="t">
            <a:spAutoFit/>
          </a:bodyPr>
          <a:lstStyle/>
          <a:p>
            <a:r>
              <a:rPr lang="en-US" sz="3600">
                <a:solidFill>
                  <a:srgbClr val="EDC30D"/>
                </a:solidFill>
              </a:rPr>
              <a:t>Manage in a familiar environment</a:t>
            </a:r>
            <a:r>
              <a:rPr lang="en-US" sz="3600" kern="0">
                <a:solidFill>
                  <a:srgbClr val="EDC30D"/>
                </a:solidFill>
                <a:ea typeface="Segoe UI Black" panose="020B0A02040204020203" pitchFamily="34" charset="0"/>
                <a:cs typeface="Segoe UI Semibold" panose="020B0702040204020203" pitchFamily="34" charset="0"/>
              </a:rPr>
              <a:t>—</a:t>
            </a:r>
            <a:r>
              <a:rPr lang="en-US" sz="360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Azure</a:t>
            </a:r>
            <a:r>
              <a:rPr lang="en-US" sz="3600">
                <a:solidFill>
                  <a:srgbClr val="EDC30D"/>
                </a:solidFill>
              </a:rPr>
              <a:t> </a:t>
            </a:r>
            <a:endParaRPr lang="en-US" sz="3600" dirty="0">
              <a:solidFill>
                <a:srgbClr val="EDC30D"/>
              </a:solidFill>
            </a:endParaRPr>
          </a:p>
        </p:txBody>
      </p:sp>
      <p:sp>
        <p:nvSpPr>
          <p:cNvPr id="61" name="Freeform 60"/>
          <p:cNvSpPr>
            <a:spLocks noChangeAspect="1"/>
          </p:cNvSpPr>
          <p:nvPr/>
        </p:nvSpPr>
        <p:spPr bwMode="auto">
          <a:xfrm flipH="1">
            <a:off x="5662126" y="3701682"/>
            <a:ext cx="762645" cy="729179"/>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282828"/>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04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2" name="TextBox 61"/>
          <p:cNvSpPr txBox="1"/>
          <p:nvPr/>
        </p:nvSpPr>
        <p:spPr>
          <a:xfrm>
            <a:off x="5467433" y="4414803"/>
            <a:ext cx="1152030" cy="369332"/>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Azure SQL </a:t>
            </a:r>
            <a:b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br>
            <a: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Data Warehouse</a:t>
            </a:r>
          </a:p>
        </p:txBody>
      </p:sp>
      <p:sp>
        <p:nvSpPr>
          <p:cNvPr id="79" name="TextBox 78"/>
          <p:cNvSpPr txBox="1"/>
          <p:nvPr/>
        </p:nvSpPr>
        <p:spPr>
          <a:xfrm>
            <a:off x="5353032" y="2877416"/>
            <a:ext cx="1380832" cy="230832"/>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Azure SQL Database</a:t>
            </a:r>
          </a:p>
        </p:txBody>
      </p:sp>
      <p:sp>
        <p:nvSpPr>
          <p:cNvPr id="80" name="TextBox 79"/>
          <p:cNvSpPr txBox="1"/>
          <p:nvPr/>
        </p:nvSpPr>
        <p:spPr>
          <a:xfrm>
            <a:off x="5724321" y="2130586"/>
            <a:ext cx="638252" cy="699674"/>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282828"/>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sz="8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1" name="Left Bracket 80"/>
          <p:cNvSpPr/>
          <p:nvPr/>
        </p:nvSpPr>
        <p:spPr>
          <a:xfrm flipH="1">
            <a:off x="6582432" y="2006422"/>
            <a:ext cx="184802" cy="2942710"/>
          </a:xfrm>
          <a:prstGeom prst="leftBracket">
            <a:avLst/>
          </a:prstGeom>
          <a:ln w="19050">
            <a:solidFill>
              <a:srgbClr val="EDC30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36" b="1" dirty="0"/>
          </a:p>
        </p:txBody>
      </p:sp>
      <p:sp>
        <p:nvSpPr>
          <p:cNvPr id="83" name="TextBox 82"/>
          <p:cNvSpPr txBox="1"/>
          <p:nvPr/>
        </p:nvSpPr>
        <p:spPr>
          <a:xfrm>
            <a:off x="7568611" y="4328450"/>
            <a:ext cx="396262"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rPr>
              <a:t>1,N</a:t>
            </a:r>
          </a:p>
        </p:txBody>
      </p:sp>
      <p:sp>
        <p:nvSpPr>
          <p:cNvPr id="84" name="Left Arrow 83"/>
          <p:cNvSpPr/>
          <p:nvPr/>
        </p:nvSpPr>
        <p:spPr>
          <a:xfrm>
            <a:off x="6879512" y="3256433"/>
            <a:ext cx="441771" cy="22134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Down Arrow 84"/>
          <p:cNvSpPr/>
          <p:nvPr/>
        </p:nvSpPr>
        <p:spPr>
          <a:xfrm>
            <a:off x="7921209" y="1615291"/>
            <a:ext cx="221343" cy="43083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TextBox 85"/>
          <p:cNvSpPr txBox="1"/>
          <p:nvPr/>
        </p:nvSpPr>
        <p:spPr>
          <a:xfrm>
            <a:off x="6655316" y="999637"/>
            <a:ext cx="396262"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rPr>
              <a:t>1,N</a:t>
            </a:r>
          </a:p>
        </p:txBody>
      </p:sp>
      <p:sp>
        <p:nvSpPr>
          <p:cNvPr id="87" name="Down Arrow 86"/>
          <p:cNvSpPr/>
          <p:nvPr/>
        </p:nvSpPr>
        <p:spPr>
          <a:xfrm rot="-5400000">
            <a:off x="6838794" y="952935"/>
            <a:ext cx="221343" cy="73152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8" name="Group 57"/>
          <p:cNvGrpSpPr/>
          <p:nvPr/>
        </p:nvGrpSpPr>
        <p:grpSpPr>
          <a:xfrm>
            <a:off x="0" y="6600607"/>
            <a:ext cx="2029968" cy="257393"/>
            <a:chOff x="10162032" y="6604155"/>
            <a:chExt cx="2029968" cy="257393"/>
          </a:xfrm>
        </p:grpSpPr>
        <p:sp>
          <p:nvSpPr>
            <p:cNvPr id="63" name="Rectangle 62"/>
            <p:cNvSpPr/>
            <p:nvPr/>
          </p:nvSpPr>
          <p:spPr>
            <a:xfrm>
              <a:off x="10838688"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64" name="Rectangle 63"/>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66" name="Rectangle 65"/>
            <p:cNvSpPr/>
            <p:nvPr/>
          </p:nvSpPr>
          <p:spPr>
            <a:xfrm>
              <a:off x="11515344"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67" name="Straight Connector 66"/>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67497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741510"/>
            <a:ext cx="4216995" cy="2353465"/>
          </a:xfrm>
        </p:spPr>
        <p:txBody>
          <a:bodyPr/>
          <a:lstStyle/>
          <a:p>
            <a:r>
              <a:rPr lang="en-US" sz="3921" kern="0" dirty="0">
                <a:solidFill>
                  <a:schemeClr val="tx1"/>
                </a:solidFill>
              </a:rPr>
              <a:t>Control costs with </a:t>
            </a:r>
            <a:r>
              <a:rPr lang="en-US" sz="3921" kern="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pay-as-you-go</a:t>
            </a:r>
            <a:r>
              <a:rPr lang="en-US" sz="3921" kern="0" dirty="0">
                <a:solidFill>
                  <a:schemeClr val="tx1"/>
                </a:solidFill>
              </a:rPr>
              <a:t> consumption-based pricing</a:t>
            </a:r>
            <a:endParaRPr lang="en-US" sz="3921" dirty="0">
              <a:solidFill>
                <a:schemeClr val="tx1"/>
              </a:solidFill>
            </a:endParaRPr>
          </a:p>
        </p:txBody>
      </p:sp>
      <p:sp>
        <p:nvSpPr>
          <p:cNvPr id="8" name="Text Placeholder 7"/>
          <p:cNvSpPr>
            <a:spLocks noGrp="1"/>
          </p:cNvSpPr>
          <p:nvPr>
            <p:ph type="body" sz="quarter" idx="12"/>
          </p:nvPr>
        </p:nvSpPr>
        <p:spPr>
          <a:xfrm>
            <a:off x="269241" y="4010705"/>
            <a:ext cx="4482124" cy="2527419"/>
          </a:xfrm>
        </p:spPr>
        <p:txBody>
          <a:bodyPr vert="horz" wrap="square" lIns="143428" tIns="89642" rIns="143428" bIns="91427" rtlCol="0" anchor="t">
            <a:noAutofit/>
          </a:bodyPr>
          <a:lstStyle/>
          <a:p>
            <a:pPr marL="336145" indent="-336145">
              <a:spcAft>
                <a:spcPts val="1765"/>
              </a:spcAft>
              <a:buFont typeface="Arial" panose="020B0604020202020204" pitchFamily="34" charset="0"/>
              <a:buChar char="•"/>
              <a:defRPr/>
            </a:pPr>
            <a:r>
              <a:rPr lang="en-US" sz="1961" kern="0" dirty="0">
                <a:solidFill>
                  <a:schemeClr val="tx2"/>
                </a:solidFill>
                <a:latin typeface="Segoe UI Light" panose="020B0502040204020203" pitchFamily="34" charset="0"/>
                <a:cs typeface="Segoe UI Light" panose="020B0502040204020203" pitchFamily="34" charset="0"/>
              </a:rPr>
              <a:t>Author interactive reports in </a:t>
            </a:r>
            <a:br>
              <a:rPr lang="en-US" sz="1961" kern="0" dirty="0">
                <a:solidFill>
                  <a:schemeClr val="tx2"/>
                </a:solidFill>
                <a:latin typeface="Segoe UI Light" panose="020B0502040204020203" pitchFamily="34" charset="0"/>
                <a:cs typeface="Segoe UI Light" panose="020B0502040204020203" pitchFamily="34" charset="0"/>
              </a:rPr>
            </a:br>
            <a:r>
              <a:rPr lang="en-US" sz="1961" kern="0" dirty="0">
                <a:solidFill>
                  <a:schemeClr val="tx2"/>
                </a:solidFill>
                <a:latin typeface="Segoe UI Light" panose="020B0502040204020203" pitchFamily="34" charset="0"/>
                <a:cs typeface="Segoe UI Light" panose="020B0502040204020203" pitchFamily="34" charset="0"/>
              </a:rPr>
              <a:t>Power BI Desktop for free</a:t>
            </a:r>
          </a:p>
          <a:p>
            <a:pPr marL="336145" indent="-336145">
              <a:spcAft>
                <a:spcPts val="1765"/>
              </a:spcAft>
              <a:buFont typeface="Arial" panose="020B0604020202020204" pitchFamily="34" charset="0"/>
              <a:buChar char="•"/>
              <a:defRPr/>
            </a:pPr>
            <a:r>
              <a:rPr lang="en-US" sz="1961" kern="0" dirty="0">
                <a:solidFill>
                  <a:schemeClr val="tx2"/>
                </a:solidFill>
                <a:latin typeface="Segoe UI Light" panose="020B0502040204020203" pitchFamily="34" charset="0"/>
                <a:cs typeface="Segoe UI Light" panose="020B0502040204020203" pitchFamily="34" charset="0"/>
              </a:rPr>
              <a:t>Priced per </a:t>
            </a:r>
            <a:r>
              <a:rPr lang="en-US" sz="1961" b="1" kern="0" dirty="0">
                <a:solidFill>
                  <a:schemeClr val="tx2"/>
                </a:solidFill>
                <a:latin typeface="Segoe UI Light" panose="020B0502040204020203" pitchFamily="34" charset="0"/>
                <a:cs typeface="Segoe UI Light" panose="020B0502040204020203" pitchFamily="34" charset="0"/>
              </a:rPr>
              <a:t>report session </a:t>
            </a:r>
          </a:p>
          <a:p>
            <a:pPr marL="336145" indent="-336145">
              <a:spcAft>
                <a:spcPts val="1765"/>
              </a:spcAft>
              <a:buFont typeface="Arial" panose="020B0604020202020204" pitchFamily="34" charset="0"/>
              <a:buChar char="•"/>
              <a:defRPr/>
            </a:pPr>
            <a:r>
              <a:rPr lang="en-US" sz="1961" kern="0" dirty="0">
                <a:solidFill>
                  <a:schemeClr val="tx2"/>
                </a:solidFill>
                <a:latin typeface="Segoe UI Light" panose="020B0502040204020203" pitchFamily="34" charset="0"/>
                <a:cs typeface="Segoe UI Light" panose="020B0502040204020203" pitchFamily="34" charset="0"/>
              </a:rPr>
              <a:t>Single report can have multiple pages and multiple charts </a:t>
            </a:r>
          </a:p>
          <a:p>
            <a:pPr marL="336145" indent="-336145">
              <a:spcAft>
                <a:spcPts val="1765"/>
              </a:spcAft>
              <a:buFont typeface="Arial" panose="020B0604020202020204" pitchFamily="34" charset="0"/>
              <a:buChar char="•"/>
              <a:defRPr/>
            </a:pPr>
            <a:r>
              <a:rPr lang="en-US" sz="1961" kern="0" dirty="0">
                <a:solidFill>
                  <a:schemeClr val="tx2"/>
                </a:solidFill>
                <a:latin typeface="Segoe UI Light" panose="020B0502040204020203" pitchFamily="34" charset="0"/>
                <a:cs typeface="Segoe UI Light" panose="020B0502040204020203" pitchFamily="34" charset="0"/>
              </a:rPr>
              <a:t>ISV applications and Enterprise external facing apps only </a:t>
            </a:r>
          </a:p>
          <a:p>
            <a:pPr marL="336145" indent="-336145">
              <a:spcAft>
                <a:spcPts val="1765"/>
              </a:spcAft>
              <a:buFont typeface="Arial" panose="020B0604020202020204" pitchFamily="34" charset="0"/>
              <a:buChar char="•"/>
              <a:defRPr/>
            </a:pPr>
            <a:endParaRPr lang="en-US" sz="1961" kern="0" dirty="0">
              <a:solidFill>
                <a:schemeClr val="tx2"/>
              </a:solidFill>
              <a:latin typeface="Segoe UI Light" panose="020B0502040204020203" pitchFamily="34" charset="0"/>
              <a:cs typeface="Segoe UI Light" panose="020B0502040204020203" pitchFamily="34" charset="0"/>
            </a:endParaRPr>
          </a:p>
        </p:txBody>
      </p:sp>
      <p:graphicFrame>
        <p:nvGraphicFramePr>
          <p:cNvPr id="6" name="Table 5"/>
          <p:cNvGraphicFramePr>
            <a:graphicFrameLocks noGrp="1"/>
          </p:cNvGraphicFramePr>
          <p:nvPr>
            <p:extLst/>
          </p:nvPr>
        </p:nvGraphicFramePr>
        <p:xfrm>
          <a:off x="5519262" y="701669"/>
          <a:ext cx="6349676" cy="2105220"/>
        </p:xfrm>
        <a:graphic>
          <a:graphicData uri="http://schemas.openxmlformats.org/drawingml/2006/table">
            <a:tbl>
              <a:tblPr>
                <a:tableStyleId>{93296810-A885-4BE3-A3E7-6D5BEEA58F35}</a:tableStyleId>
              </a:tblPr>
              <a:tblGrid>
                <a:gridCol w="3174838">
                  <a:extLst>
                    <a:ext uri="{9D8B030D-6E8A-4147-A177-3AD203B41FA5}">
                      <a16:colId xmlns:a16="http://schemas.microsoft.com/office/drawing/2014/main" val="20000"/>
                    </a:ext>
                  </a:extLst>
                </a:gridCol>
                <a:gridCol w="3174838">
                  <a:extLst>
                    <a:ext uri="{9D8B030D-6E8A-4147-A177-3AD203B41FA5}">
                      <a16:colId xmlns:a16="http://schemas.microsoft.com/office/drawing/2014/main" val="3925403586"/>
                    </a:ext>
                  </a:extLst>
                </a:gridCol>
              </a:tblGrid>
              <a:tr h="107571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700" cap="none" dirty="0">
                          <a:solidFill>
                            <a:schemeClr val="bg1">
                              <a:lumMod val="50000"/>
                            </a:schemeClr>
                          </a:solidFill>
                          <a:effectLst/>
                        </a:rPr>
                        <a:t>Price</a:t>
                      </a:r>
                      <a:r>
                        <a:rPr lang="en-US" sz="2700" cap="none" baseline="0" dirty="0">
                          <a:solidFill>
                            <a:schemeClr val="bg1">
                              <a:lumMod val="50000"/>
                            </a:schemeClr>
                          </a:solidFill>
                          <a:effectLst/>
                        </a:rPr>
                        <a:t> per report session, per month</a:t>
                      </a:r>
                      <a:br>
                        <a:rPr lang="en-US" sz="2700" cap="none" baseline="0" dirty="0">
                          <a:solidFill>
                            <a:schemeClr val="bg1">
                              <a:lumMod val="50000"/>
                            </a:schemeClr>
                          </a:solidFill>
                          <a:effectLst/>
                        </a:rPr>
                      </a:br>
                      <a:r>
                        <a:rPr lang="en-US" sz="2000" cap="none" baseline="0" dirty="0">
                          <a:solidFill>
                            <a:schemeClr val="bg1">
                              <a:lumMod val="50000"/>
                            </a:schemeClr>
                          </a:solidFill>
                          <a:effectLst/>
                        </a:rPr>
                        <a:t>in effect September 1</a:t>
                      </a:r>
                      <a:r>
                        <a:rPr lang="en-US" sz="2000" cap="none" baseline="30000" dirty="0">
                          <a:solidFill>
                            <a:schemeClr val="bg1">
                              <a:lumMod val="50000"/>
                            </a:schemeClr>
                          </a:solidFill>
                          <a:effectLst/>
                        </a:rPr>
                        <a:t>st</a:t>
                      </a:r>
                      <a:r>
                        <a:rPr lang="en-US" sz="2000" cap="none" baseline="0" dirty="0">
                          <a:solidFill>
                            <a:schemeClr val="bg1">
                              <a:lumMod val="50000"/>
                            </a:schemeClr>
                          </a:solidFill>
                          <a:effectLst/>
                        </a:rPr>
                        <a:t>, 2016</a:t>
                      </a:r>
                      <a:endParaRPr lang="en-US" sz="2700" b="0" cap="none" baseline="0" dirty="0">
                        <a:solidFill>
                          <a:schemeClr val="bg1">
                            <a:lumMod val="50000"/>
                          </a:schemeClr>
                        </a:solidFill>
                        <a:effectLst/>
                        <a:latin typeface="+mj-lt"/>
                        <a:ea typeface="Segoe UI Black" panose="020B0A02040204020203" pitchFamily="34" charset="0"/>
                        <a:cs typeface="Segoe UI Black" panose="020B0A02040204020203" pitchFamily="34" charset="0"/>
                      </a:endParaRPr>
                    </a:p>
                  </a:txBody>
                  <a:tcPr marL="274281" marR="0" marT="179285" marB="1792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marR="0" indent="0" algn="l" defTabSz="914400" rtl="0" eaLnBrk="1" fontAlgn="auto" latinLnBrk="0" hangingPunct="1">
                        <a:lnSpc>
                          <a:spcPct val="200000"/>
                        </a:lnSpc>
                        <a:spcBef>
                          <a:spcPts val="0"/>
                        </a:spcBef>
                        <a:spcAft>
                          <a:spcPts val="0"/>
                        </a:spcAft>
                        <a:buClrTx/>
                        <a:buSzTx/>
                        <a:buFontTx/>
                        <a:buNone/>
                        <a:tabLst/>
                        <a:defRPr/>
                      </a:pPr>
                      <a:endParaRPr lang="en-US" sz="2400" b="0" kern="1200" cap="none" dirty="0">
                        <a:solidFill>
                          <a:schemeClr val="tx2"/>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279781" marR="0" marT="0" marB="91440" anchor="ctr">
                    <a:lnL w="1270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514755">
                <a:tc>
                  <a:txBody>
                    <a:bodyPr/>
                    <a:lstStyle/>
                    <a:p>
                      <a:pPr marL="0" marR="0" algn="l">
                        <a:lnSpc>
                          <a:spcPct val="100000"/>
                        </a:lnSpc>
                        <a:spcBef>
                          <a:spcPts val="0"/>
                        </a:spcBef>
                        <a:spcAft>
                          <a:spcPts val="0"/>
                        </a:spcAft>
                      </a:pPr>
                      <a:r>
                        <a:rPr lang="en-US" sz="2400" cap="none" dirty="0">
                          <a:effectLst/>
                        </a:rPr>
                        <a:t>0-100 </a:t>
                      </a:r>
                      <a:r>
                        <a:rPr lang="en-US" sz="2400" kern="1200" cap="none" dirty="0">
                          <a:effectLst/>
                        </a:rPr>
                        <a:t>sessions</a:t>
                      </a:r>
                      <a:endParaRPr lang="en-US" sz="2400" b="0" kern="1200" cap="none" dirty="0">
                        <a:solidFill>
                          <a:schemeClr val="tx2"/>
                        </a:solidFill>
                        <a:effectLst/>
                        <a:latin typeface="+mj-lt"/>
                        <a:ea typeface="+mn-ea"/>
                        <a:cs typeface="Segoe UI Light" panose="020B0502040204020203" pitchFamily="34" charset="0"/>
                      </a:endParaRPr>
                    </a:p>
                  </a:txBody>
                  <a:tcPr marL="27428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cap="none" dirty="0">
                          <a:effectLst/>
                        </a:rPr>
                        <a:t>Free</a:t>
                      </a:r>
                      <a:endParaRPr lang="en-US" sz="1400" b="0" dirty="0">
                        <a:solidFill>
                          <a:schemeClr val="tx2"/>
                        </a:solidFill>
                        <a:effectLst/>
                        <a:latin typeface="+mj-lt"/>
                        <a:ea typeface="Calibri" panose="020F0502020204030204" pitchFamily="34" charset="0"/>
                        <a:cs typeface="Segoe UI Semibold" panose="020B0702040204020203" pitchFamily="34" charset="0"/>
                      </a:endParaRPr>
                    </a:p>
                  </a:txBody>
                  <a:tcPr marL="27428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14755">
                <a:tc>
                  <a:txBody>
                    <a:bodyPr/>
                    <a:lstStyle/>
                    <a:p>
                      <a:pPr marL="0" marR="0" algn="l">
                        <a:lnSpc>
                          <a:spcPct val="100000"/>
                        </a:lnSpc>
                        <a:spcBef>
                          <a:spcPts val="0"/>
                        </a:spcBef>
                        <a:spcAft>
                          <a:spcPts val="0"/>
                        </a:spcAft>
                      </a:pPr>
                      <a:r>
                        <a:rPr lang="en-US" sz="2400" cap="none" dirty="0">
                          <a:effectLst/>
                        </a:rPr>
                        <a:t>100+  sessions</a:t>
                      </a:r>
                      <a:endParaRPr lang="en-US" sz="1800" b="0" dirty="0">
                        <a:solidFill>
                          <a:schemeClr val="tx2"/>
                        </a:solidFill>
                        <a:effectLst/>
                        <a:latin typeface="+mj-lt"/>
                        <a:ea typeface="Calibri" panose="020F0502020204030204" pitchFamily="34" charset="0"/>
                        <a:cs typeface="Segoe UI Semibold" panose="020B0702040204020203" pitchFamily="34" charset="0"/>
                      </a:endParaRPr>
                    </a:p>
                  </a:txBody>
                  <a:tcPr marL="27428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cap="none" dirty="0">
                          <a:effectLst/>
                        </a:rPr>
                        <a:t>$0.05/</a:t>
                      </a:r>
                      <a:r>
                        <a:rPr lang="en-US" sz="2400" cap="none" baseline="0" dirty="0">
                          <a:effectLst/>
                        </a:rPr>
                        <a:t>report session</a:t>
                      </a:r>
                      <a:endParaRPr lang="en-US" sz="1400" b="0" dirty="0">
                        <a:solidFill>
                          <a:schemeClr val="tx2"/>
                        </a:solidFill>
                        <a:effectLst/>
                        <a:latin typeface="+mj-lt"/>
                        <a:ea typeface="Calibri" panose="020F0502020204030204" pitchFamily="34" charset="0"/>
                        <a:cs typeface="Segoe UI Semibold" panose="020B0702040204020203" pitchFamily="34" charset="0"/>
                      </a:endParaRPr>
                    </a:p>
                  </a:txBody>
                  <a:tcPr marL="27428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0626031"/>
                  </a:ext>
                </a:extLst>
              </a:tr>
            </a:tbl>
          </a:graphicData>
        </a:graphic>
      </p:graphicFrame>
      <p:sp>
        <p:nvSpPr>
          <p:cNvPr id="31" name="Rectangle 30"/>
          <p:cNvSpPr/>
          <p:nvPr/>
        </p:nvSpPr>
        <p:spPr>
          <a:xfrm>
            <a:off x="5745834" y="2984830"/>
            <a:ext cx="5241595" cy="1022459"/>
          </a:xfrm>
          <a:prstGeom prst="rect">
            <a:avLst/>
          </a:prstGeom>
        </p:spPr>
        <p:txBody>
          <a:bodyPr wrap="square" lIns="91427">
            <a:spAutoFit/>
          </a:bodyPr>
          <a:lstStyle/>
          <a:p>
            <a:pPr defTabSz="896386">
              <a:spcAft>
                <a:spcPts val="600"/>
              </a:spcAft>
              <a:defRPr/>
            </a:pPr>
            <a:r>
              <a:rPr lang="en-US" sz="2800" kern="0" dirty="0">
                <a:solidFill>
                  <a:schemeClr val="accent3"/>
                </a:solidFill>
                <a:latin typeface="Segoe UI Light" panose="020B0502040204020203" pitchFamily="34" charset="0"/>
                <a:ea typeface="Segoe UI Black" panose="020B0A02040204020203" pitchFamily="34" charset="0"/>
                <a:cs typeface="Segoe UI Light" panose="020B0502040204020203" pitchFamily="34" charset="0"/>
              </a:rPr>
              <a:t>What is one report session?</a:t>
            </a:r>
          </a:p>
          <a:p>
            <a:pPr marL="0" lvl="1" defTabSz="896386">
              <a:spcAft>
                <a:spcPts val="600"/>
              </a:spcAft>
              <a:defRPr/>
            </a:pPr>
            <a:r>
              <a:rPr lang="en-US" sz="1372" kern="0" dirty="0">
                <a:solidFill>
                  <a:schemeClr val="accent3"/>
                </a:solidFill>
                <a:latin typeface="Segoe UI" panose="020B0502040204020203" pitchFamily="34" charset="0"/>
                <a:cs typeface="Segoe UI" panose="020B0502040204020203" pitchFamily="34" charset="0"/>
              </a:rPr>
              <a:t>Every time a Power BI report is loaded inside your app.  A session is valid for 60 minutes . </a:t>
            </a:r>
            <a:endParaRPr lang="en-US" sz="1078" kern="0" dirty="0">
              <a:solidFill>
                <a:schemeClr val="accent3"/>
              </a:solidFill>
              <a:latin typeface="Segoe UI" panose="020B0502040204020203" pitchFamily="34" charset="0"/>
              <a:cs typeface="Segoe UI" panose="020B0502040204020203" pitchFamily="34" charset="0"/>
            </a:endParaRPr>
          </a:p>
        </p:txBody>
      </p:sp>
      <p:grpSp>
        <p:nvGrpSpPr>
          <p:cNvPr id="32" name="Group 31"/>
          <p:cNvGrpSpPr/>
          <p:nvPr/>
        </p:nvGrpSpPr>
        <p:grpSpPr>
          <a:xfrm>
            <a:off x="6189028" y="4338267"/>
            <a:ext cx="4650243" cy="1768996"/>
            <a:chOff x="8158337" y="4808637"/>
            <a:chExt cx="4078228" cy="1551395"/>
          </a:xfrm>
        </p:grpSpPr>
        <p:sp>
          <p:nvSpPr>
            <p:cNvPr id="33" name="TextBox 32"/>
            <p:cNvSpPr txBox="1"/>
            <p:nvPr/>
          </p:nvSpPr>
          <p:spPr>
            <a:xfrm>
              <a:off x="8158337" y="5483055"/>
              <a:ext cx="1377057" cy="229430"/>
            </a:xfrm>
            <a:prstGeom prst="rect">
              <a:avLst/>
            </a:prstGeom>
            <a:noFill/>
          </p:spPr>
          <p:txBody>
            <a:bodyPr wrap="square" rtlCol="0">
              <a:spAutoFit/>
            </a:bodyPr>
            <a:lstStyle/>
            <a:p>
              <a:pPr algn="ctr" defTabSz="896386">
                <a:defRPr/>
              </a:pPr>
              <a:r>
                <a:rPr lang="en-US" sz="1100" kern="0" dirty="0">
                  <a:solidFill>
                    <a:srgbClr val="282828"/>
                  </a:solidFill>
                  <a:latin typeface="Segoe UI Semibold" panose="020B0702040204020203" pitchFamily="34" charset="0"/>
                  <a:cs typeface="Segoe UI Semibold" panose="020B0702040204020203" pitchFamily="34" charset="0"/>
                </a:rPr>
                <a:t>Your data</a:t>
              </a:r>
            </a:p>
          </p:txBody>
        </p:sp>
        <p:sp>
          <p:nvSpPr>
            <p:cNvPr id="34" name="Freeform 5"/>
            <p:cNvSpPr>
              <a:spLocks noEditPoints="1"/>
            </p:cNvSpPr>
            <p:nvPr/>
          </p:nvSpPr>
          <p:spPr bwMode="black">
            <a:xfrm>
              <a:off x="8567083" y="4979803"/>
              <a:ext cx="559566" cy="43424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141719"/>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FFFFFF"/>
                </a:solidFill>
                <a:latin typeface="Segoe UI"/>
              </a:endParaRPr>
            </a:p>
          </p:txBody>
        </p:sp>
        <p:sp>
          <p:nvSpPr>
            <p:cNvPr id="35" name="TextBox 34"/>
            <p:cNvSpPr txBox="1"/>
            <p:nvPr/>
          </p:nvSpPr>
          <p:spPr>
            <a:xfrm>
              <a:off x="9217320" y="4901953"/>
              <a:ext cx="645033" cy="229430"/>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pPr defTabSz="896386">
                <a:defRPr/>
              </a:pPr>
              <a:r>
                <a:rPr lang="en-US" dirty="0">
                  <a:solidFill>
                    <a:srgbClr val="282828"/>
                  </a:solidFill>
                  <a:latin typeface="Segoe UI Semibold" panose="020B0702040204020203" pitchFamily="34" charset="0"/>
                  <a:cs typeface="Segoe UI Semibold" panose="020B0702040204020203" pitchFamily="34" charset="0"/>
                </a:rPr>
                <a:t>Query</a:t>
              </a:r>
            </a:p>
          </p:txBody>
        </p:sp>
        <p:sp>
          <p:nvSpPr>
            <p:cNvPr id="36" name="Freeform 35"/>
            <p:cNvSpPr/>
            <p:nvPr/>
          </p:nvSpPr>
          <p:spPr>
            <a:xfrm>
              <a:off x="11442198" y="4808637"/>
              <a:ext cx="530343" cy="605413"/>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141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dirty="0">
                <a:solidFill>
                  <a:prstClr val="black"/>
                </a:solidFill>
              </a:endParaRPr>
            </a:p>
          </p:txBody>
        </p:sp>
        <p:sp>
          <p:nvSpPr>
            <p:cNvPr id="37" name="Right Arrow 36"/>
            <p:cNvSpPr/>
            <p:nvPr/>
          </p:nvSpPr>
          <p:spPr>
            <a:xfrm flipH="1">
              <a:off x="10892122" y="5089326"/>
              <a:ext cx="476043" cy="221344"/>
            </a:xfrm>
            <a:prstGeom prst="rightArrow">
              <a:avLst/>
            </a:prstGeom>
            <a:solidFill>
              <a:srgbClr val="FFC000"/>
            </a:solidFill>
            <a:ln w="12700" cap="flat" cmpd="sng" algn="ctr">
              <a:noFill/>
              <a:prstDash val="solid"/>
              <a:miter lim="800000"/>
            </a:ln>
            <a:effectLst/>
          </p:spPr>
          <p:txBody>
            <a:bodyPr rtlCol="0" anchor="ctr"/>
            <a:lstStyle/>
            <a:p>
              <a:pPr algn="ctr" defTabSz="896386">
                <a:defRPr/>
              </a:pPr>
              <a:endParaRPr lang="en-US" kern="0">
                <a:solidFill>
                  <a:srgbClr val="FFC000"/>
                </a:solidFill>
                <a:latin typeface="Segoe UI"/>
              </a:endParaRPr>
            </a:p>
          </p:txBody>
        </p:sp>
        <p:sp>
          <p:nvSpPr>
            <p:cNvPr id="38" name="TextBox 37"/>
            <p:cNvSpPr txBox="1"/>
            <p:nvPr/>
          </p:nvSpPr>
          <p:spPr>
            <a:xfrm>
              <a:off x="11178173" y="5483055"/>
              <a:ext cx="1058392" cy="229430"/>
            </a:xfrm>
            <a:prstGeom prst="rect">
              <a:avLst/>
            </a:prstGeom>
            <a:noFill/>
          </p:spPr>
          <p:txBody>
            <a:bodyPr wrap="square" rtlCol="0">
              <a:spAutoFit/>
            </a:bodyPr>
            <a:lstStyle/>
            <a:p>
              <a:pPr algn="ctr" defTabSz="896386">
                <a:defRPr/>
              </a:pPr>
              <a:r>
                <a:rPr lang="en-US" sz="1100" kern="0" dirty="0">
                  <a:solidFill>
                    <a:schemeClr val="accent4"/>
                  </a:solidFill>
                  <a:latin typeface="Segoe UI Semibold" panose="020B0702040204020203" pitchFamily="34" charset="0"/>
                  <a:cs typeface="Segoe UI Semibold" panose="020B0702040204020203" pitchFamily="34" charset="0"/>
                </a:rPr>
                <a:t>Your users</a:t>
              </a:r>
            </a:p>
          </p:txBody>
        </p:sp>
        <p:sp>
          <p:nvSpPr>
            <p:cNvPr id="39" name="Freeform 128"/>
            <p:cNvSpPr>
              <a:spLocks noEditPoints="1"/>
            </p:cNvSpPr>
            <p:nvPr/>
          </p:nvSpPr>
          <p:spPr bwMode="black">
            <a:xfrm>
              <a:off x="10377838" y="6030103"/>
              <a:ext cx="374873" cy="329929"/>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141719"/>
            </a:solidFill>
            <a:ln>
              <a:noFill/>
            </a:ln>
            <a:extLst/>
          </p:spPr>
          <p:txBody>
            <a:bodyPr vert="horz" wrap="square" lIns="121903" tIns="60952" rIns="121903" bIns="60952" numCol="1" anchor="t" anchorCtr="0" compatLnSpc="1">
              <a:prstTxWarp prst="textNoShape">
                <a:avLst/>
              </a:prstTxWarp>
            </a:bodyPr>
            <a:lstStyle/>
            <a:p>
              <a:pPr defTabSz="1218935">
                <a:defRPr/>
              </a:pPr>
              <a:endParaRPr lang="en-US" sz="2400" kern="0">
                <a:solidFill>
                  <a:srgbClr val="FFFFFF"/>
                </a:solidFill>
              </a:endParaRPr>
            </a:p>
          </p:txBody>
        </p:sp>
        <p:sp>
          <p:nvSpPr>
            <p:cNvPr id="40" name="Rounded Rectangle 39"/>
            <p:cNvSpPr/>
            <p:nvPr/>
          </p:nvSpPr>
          <p:spPr>
            <a:xfrm>
              <a:off x="10373352" y="5015105"/>
              <a:ext cx="341657" cy="341657"/>
            </a:xfrm>
            <a:prstGeom prst="roundRect">
              <a:avLst>
                <a:gd name="adj" fmla="val 0"/>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endParaRPr>
            </a:p>
          </p:txBody>
        </p:sp>
        <p:sp>
          <p:nvSpPr>
            <p:cNvPr id="42" name="Freeform 41"/>
            <p:cNvSpPr/>
            <p:nvPr/>
          </p:nvSpPr>
          <p:spPr>
            <a:xfrm>
              <a:off x="9794820" y="4840908"/>
              <a:ext cx="1024720" cy="76734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rgbClr val="1E1E1E"/>
            </a:solidFill>
            <a:ln w="12700" cap="flat" cmpd="sng" algn="ctr">
              <a:noFill/>
              <a:prstDash val="solid"/>
              <a:miter lim="800000"/>
            </a:ln>
            <a:effectLst/>
          </p:spPr>
          <p:txBody>
            <a:bodyPr rtlCol="0" anchor="ctr"/>
            <a:lstStyle/>
            <a:p>
              <a:pPr algn="ctr" defTabSz="896386">
                <a:defRPr/>
              </a:pPr>
              <a:endParaRPr lang="en-US" kern="0">
                <a:solidFill>
                  <a:prstClr val="white"/>
                </a:solidFill>
                <a:latin typeface="Segoe UI"/>
              </a:endParaRPr>
            </a:p>
          </p:txBody>
        </p:sp>
        <p:sp>
          <p:nvSpPr>
            <p:cNvPr id="44" name="Left Arrow 43"/>
            <p:cNvSpPr/>
            <p:nvPr/>
          </p:nvSpPr>
          <p:spPr>
            <a:xfrm rot="5400000" flipH="1">
              <a:off x="10274522" y="5577381"/>
              <a:ext cx="568508" cy="221344"/>
            </a:xfrm>
            <a:prstGeom prst="leftArrow">
              <a:avLst/>
            </a:prstGeom>
            <a:solidFill>
              <a:srgbClr val="FFC000"/>
            </a:solidFill>
            <a:ln w="12700" cap="flat" cmpd="sng" algn="ctr">
              <a:noFill/>
              <a:prstDash val="solid"/>
              <a:miter lim="800000"/>
            </a:ln>
            <a:effectLst/>
          </p:spPr>
          <p:txBody>
            <a:bodyPr rtlCol="0" anchor="ctr"/>
            <a:lstStyle/>
            <a:p>
              <a:pPr algn="ctr" defTabSz="896386">
                <a:defRPr/>
              </a:pPr>
              <a:endParaRPr lang="en-US" kern="0">
                <a:solidFill>
                  <a:sysClr val="windowText" lastClr="000000"/>
                </a:solidFill>
                <a:latin typeface="Segoe UI"/>
              </a:endParaRPr>
            </a:p>
          </p:txBody>
        </p:sp>
        <p:sp>
          <p:nvSpPr>
            <p:cNvPr id="45" name="TextBox 44"/>
            <p:cNvSpPr txBox="1"/>
            <p:nvPr/>
          </p:nvSpPr>
          <p:spPr>
            <a:xfrm>
              <a:off x="9939379" y="5640394"/>
              <a:ext cx="645033" cy="229430"/>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pPr defTabSz="896386">
                <a:defRPr/>
              </a:pPr>
              <a:r>
                <a:rPr lang="en-US" dirty="0">
                  <a:solidFill>
                    <a:srgbClr val="282828"/>
                  </a:solidFill>
                  <a:latin typeface="Segoe UI Semibold" panose="020B0702040204020203" pitchFamily="34" charset="0"/>
                  <a:cs typeface="Segoe UI Semibold" panose="020B0702040204020203" pitchFamily="34" charset="0"/>
                </a:rPr>
                <a:t>Cache</a:t>
              </a:r>
            </a:p>
          </p:txBody>
        </p:sp>
        <p:sp>
          <p:nvSpPr>
            <p:cNvPr id="47" name="Right Arrow 46"/>
            <p:cNvSpPr/>
            <p:nvPr/>
          </p:nvSpPr>
          <p:spPr>
            <a:xfrm flipH="1">
              <a:off x="9199230" y="5089326"/>
              <a:ext cx="1101539" cy="221344"/>
            </a:xfrm>
            <a:prstGeom prst="rightArrow">
              <a:avLst/>
            </a:prstGeom>
            <a:solidFill>
              <a:srgbClr val="FFC000"/>
            </a:solidFill>
            <a:ln w="12700" cap="flat" cmpd="sng" algn="ctr">
              <a:noFill/>
              <a:prstDash val="solid"/>
              <a:miter lim="800000"/>
            </a:ln>
            <a:effectLst/>
          </p:spPr>
          <p:txBody>
            <a:bodyPr rtlCol="0" anchor="ctr"/>
            <a:lstStyle/>
            <a:p>
              <a:pPr algn="ctr" defTabSz="896386">
                <a:defRPr/>
              </a:pPr>
              <a:endParaRPr lang="en-US" kern="0">
                <a:solidFill>
                  <a:sysClr val="windowText" lastClr="000000"/>
                </a:solidFill>
                <a:latin typeface="Segoe UI"/>
              </a:endParaRPr>
            </a:p>
          </p:txBody>
        </p:sp>
      </p:grpSp>
      <p:sp>
        <p:nvSpPr>
          <p:cNvPr id="20" name="Freeform 19"/>
          <p:cNvSpPr/>
          <p:nvPr/>
        </p:nvSpPr>
        <p:spPr>
          <a:xfrm>
            <a:off x="8808085" y="4704443"/>
            <a:ext cx="202852" cy="153153"/>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FFC000"/>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96386"/>
            <a:endParaRPr lang="en-US" sz="1765" kern="0">
              <a:solidFill>
                <a:sysClr val="windowText" lastClr="000000"/>
              </a:solidFill>
            </a:endParaRPr>
          </a:p>
        </p:txBody>
      </p:sp>
    </p:spTree>
    <p:extLst>
      <p:ext uri="{BB962C8B-B14F-4D97-AF65-F5344CB8AC3E}">
        <p14:creationId xmlns:p14="http://schemas.microsoft.com/office/powerpoint/2010/main" val="296560644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47703" y="1969649"/>
            <a:ext cx="6099650" cy="941344"/>
          </a:xfrm>
          <a:prstGeom prst="rect">
            <a:avLst/>
          </a:prstGeom>
          <a:noFill/>
        </p:spPr>
        <p:txBody>
          <a:bodyPr wrap="square" lIns="179259" tIns="143407" rIns="179259" bIns="143407" rtlCol="0" anchor="ctr" anchorCtr="0">
            <a:spAutoFit/>
          </a:bodyPr>
          <a:lstStyle/>
          <a:p>
            <a:pPr defTabSz="896214">
              <a:lnSpc>
                <a:spcPct val="90000"/>
              </a:lnSpc>
              <a:spcAft>
                <a:spcPts val="588"/>
              </a:spcAft>
              <a:defRPr/>
            </a:pPr>
            <a:r>
              <a:rPr lang="en-US" sz="2353" kern="0" dirty="0">
                <a:solidFill>
                  <a:schemeClr val="accent3"/>
                </a:solidFill>
                <a:latin typeface="Segoe UI Semilight" panose="020B0402040204020203" pitchFamily="34" charset="0"/>
                <a:cs typeface="Segoe UI Semilight" panose="020B0402040204020203" pitchFamily="34" charset="0"/>
              </a:rPr>
              <a:t>Differentiate your data experiences</a:t>
            </a:r>
            <a:br>
              <a:rPr lang="en-US" sz="2353" kern="0" dirty="0">
                <a:solidFill>
                  <a:schemeClr val="accent3"/>
                </a:solidFill>
                <a:latin typeface="Segoe UI Semilight" panose="020B0402040204020203" pitchFamily="34" charset="0"/>
                <a:cs typeface="Segoe UI Semilight" panose="020B0402040204020203" pitchFamily="34" charset="0"/>
              </a:rPr>
            </a:br>
            <a:r>
              <a:rPr lang="en-US" sz="2353" i="1" kern="0" dirty="0">
                <a:solidFill>
                  <a:schemeClr val="accent3"/>
                </a:solidFill>
                <a:latin typeface="Segoe UI Semilight" panose="020B0402040204020203" pitchFamily="34" charset="0"/>
                <a:cs typeface="Segoe UI Semilight" panose="020B0402040204020203" pitchFamily="34" charset="0"/>
              </a:rPr>
              <a:t>i.e.</a:t>
            </a:r>
            <a:r>
              <a:rPr lang="en-US" sz="2353" kern="0" dirty="0">
                <a:solidFill>
                  <a:schemeClr val="accent3"/>
                </a:solidFill>
                <a:latin typeface="Segoe UI Semilight" panose="020B0402040204020203" pitchFamily="34" charset="0"/>
                <a:cs typeface="Segoe UI Semilight" panose="020B0402040204020203" pitchFamily="34" charset="0"/>
              </a:rPr>
              <a:t> </a:t>
            </a:r>
            <a:r>
              <a:rPr lang="en-US" sz="2353" b="1" kern="0" dirty="0" err="1">
                <a:solidFill>
                  <a:schemeClr val="accent3"/>
                </a:solidFill>
                <a:latin typeface="Segoe UI Semilight" panose="020B0402040204020203" pitchFamily="34" charset="0"/>
                <a:cs typeface="Segoe UI Semilight" panose="020B0402040204020203" pitchFamily="34" charset="0"/>
              </a:rPr>
              <a:t>Openhour</a:t>
            </a:r>
            <a:r>
              <a:rPr lang="en-US" sz="2353" kern="0" dirty="0">
                <a:solidFill>
                  <a:schemeClr val="accent3"/>
                </a:solidFill>
                <a:latin typeface="Segoe UI Semilight" panose="020B0402040204020203" pitchFamily="34" charset="0"/>
                <a:cs typeface="Segoe UI Semilight" panose="020B0402040204020203" pitchFamily="34" charset="0"/>
              </a:rPr>
              <a:t>  (</a:t>
            </a:r>
            <a:r>
              <a:rPr lang="en-US" sz="2353" kern="0" dirty="0">
                <a:solidFill>
                  <a:schemeClr val="accent3"/>
                </a:solidFill>
                <a:latin typeface="Segoe UI Semilight" panose="020B0402040204020203" pitchFamily="34" charset="0"/>
                <a:cs typeface="Segoe UI Semilight" panose="020B0402040204020203" pitchFamily="34" charset="0"/>
                <a:hlinkClick r:id="rId3"/>
              </a:rPr>
              <a:t>Video</a:t>
            </a:r>
            <a:r>
              <a:rPr lang="en-US" sz="2353" kern="0" dirty="0">
                <a:solidFill>
                  <a:schemeClr val="accent3"/>
                </a:solidFill>
                <a:latin typeface="Segoe UI Semilight" panose="020B0402040204020203" pitchFamily="34" charset="0"/>
                <a:cs typeface="Segoe UI Semilight" panose="020B0402040204020203" pitchFamily="34" charset="0"/>
              </a:rPr>
              <a:t>)</a:t>
            </a:r>
            <a:endParaRPr lang="en-US" sz="2353" b="1" kern="0" dirty="0">
              <a:solidFill>
                <a:schemeClr val="accent3"/>
              </a:solidFill>
              <a:latin typeface="Segoe UI Semilight" panose="020B0402040204020203" pitchFamily="34" charset="0"/>
              <a:cs typeface="Segoe UI Semilight" panose="020B0402040204020203" pitchFamily="34" charset="0"/>
            </a:endParaRPr>
          </a:p>
        </p:txBody>
      </p:sp>
      <p:sp>
        <p:nvSpPr>
          <p:cNvPr id="7" name="TextBox 6"/>
          <p:cNvSpPr txBox="1"/>
          <p:nvPr/>
        </p:nvSpPr>
        <p:spPr>
          <a:xfrm>
            <a:off x="5847703" y="2929317"/>
            <a:ext cx="6442754" cy="941344"/>
          </a:xfrm>
          <a:prstGeom prst="rect">
            <a:avLst/>
          </a:prstGeom>
          <a:noFill/>
        </p:spPr>
        <p:txBody>
          <a:bodyPr wrap="square" lIns="179259" tIns="143407" rIns="179259" bIns="143407" rtlCol="0" anchor="ctr" anchorCtr="0">
            <a:spAutoFit/>
          </a:bodyPr>
          <a:lstStyle>
            <a:defPPr>
              <a:defRPr lang="en-US"/>
            </a:defPPr>
            <a:lvl1pPr defTabSz="896386">
              <a:lnSpc>
                <a:spcPct val="90000"/>
              </a:lnSpc>
              <a:spcAft>
                <a:spcPts val="588"/>
              </a:spcAft>
              <a:defRPr sz="2353" ker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solidFill>
                  <a:schemeClr val="accent3"/>
                </a:solidFill>
              </a:rPr>
              <a:t>Offer premium SKUs with built-in analytics</a:t>
            </a:r>
            <a:br>
              <a:rPr lang="en-US" dirty="0">
                <a:solidFill>
                  <a:schemeClr val="accent3"/>
                </a:solidFill>
              </a:rPr>
            </a:br>
            <a:r>
              <a:rPr lang="en-US" i="1" dirty="0">
                <a:solidFill>
                  <a:schemeClr val="accent3"/>
                </a:solidFill>
              </a:rPr>
              <a:t>i.e.</a:t>
            </a:r>
            <a:r>
              <a:rPr lang="en-US" dirty="0">
                <a:solidFill>
                  <a:schemeClr val="accent3"/>
                </a:solidFill>
              </a:rPr>
              <a:t> </a:t>
            </a:r>
            <a:r>
              <a:rPr lang="en-US" b="1" dirty="0">
                <a:solidFill>
                  <a:schemeClr val="accent3"/>
                </a:solidFill>
              </a:rPr>
              <a:t>Nintex </a:t>
            </a:r>
            <a:r>
              <a:rPr lang="en-US" dirty="0">
                <a:solidFill>
                  <a:schemeClr val="accent3"/>
                </a:solidFill>
              </a:rPr>
              <a:t>(</a:t>
            </a:r>
            <a:r>
              <a:rPr lang="en-US" dirty="0">
                <a:solidFill>
                  <a:schemeClr val="accent3"/>
                </a:solidFill>
                <a:hlinkClick r:id="rId4"/>
              </a:rPr>
              <a:t>Video</a:t>
            </a:r>
            <a:r>
              <a:rPr lang="en-US" dirty="0">
                <a:solidFill>
                  <a:schemeClr val="accent3"/>
                </a:solidFill>
              </a:rPr>
              <a:t>)</a:t>
            </a:r>
          </a:p>
        </p:txBody>
      </p:sp>
      <p:sp>
        <p:nvSpPr>
          <p:cNvPr id="8" name="TextBox 7"/>
          <p:cNvSpPr txBox="1"/>
          <p:nvPr/>
        </p:nvSpPr>
        <p:spPr>
          <a:xfrm>
            <a:off x="5847702" y="3832945"/>
            <a:ext cx="6004482" cy="941344"/>
          </a:xfrm>
          <a:prstGeom prst="rect">
            <a:avLst/>
          </a:prstGeom>
          <a:noFill/>
        </p:spPr>
        <p:txBody>
          <a:bodyPr wrap="square" lIns="179259" tIns="143407" rIns="179259" bIns="143407" rtlCol="0" anchor="ctr" anchorCtr="0">
            <a:spAutoFit/>
          </a:bodyPr>
          <a:lstStyle>
            <a:defPPr>
              <a:defRPr lang="en-US"/>
            </a:defPPr>
            <a:lvl1pPr defTabSz="896386">
              <a:lnSpc>
                <a:spcPct val="90000"/>
              </a:lnSpc>
              <a:spcAft>
                <a:spcPts val="588"/>
              </a:spcAft>
              <a:defRPr sz="2353" ker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solidFill>
                  <a:schemeClr val="accent3"/>
                </a:solidFill>
              </a:rPr>
              <a:t>Provide additional services</a:t>
            </a:r>
            <a:br>
              <a:rPr lang="en-US" dirty="0">
                <a:solidFill>
                  <a:schemeClr val="accent3"/>
                </a:solidFill>
              </a:rPr>
            </a:br>
            <a:r>
              <a:rPr lang="en-US" i="1" dirty="0">
                <a:solidFill>
                  <a:schemeClr val="accent3"/>
                </a:solidFill>
              </a:rPr>
              <a:t>i.e. </a:t>
            </a:r>
            <a:r>
              <a:rPr lang="en-US" b="1" dirty="0">
                <a:solidFill>
                  <a:schemeClr val="accent3"/>
                </a:solidFill>
              </a:rPr>
              <a:t>Act-On</a:t>
            </a:r>
          </a:p>
        </p:txBody>
      </p:sp>
      <p:sp>
        <p:nvSpPr>
          <p:cNvPr id="11" name="TextBox 10"/>
          <p:cNvSpPr txBox="1"/>
          <p:nvPr/>
        </p:nvSpPr>
        <p:spPr>
          <a:xfrm>
            <a:off x="5847702" y="4973328"/>
            <a:ext cx="3723682" cy="615480"/>
          </a:xfrm>
          <a:prstGeom prst="rect">
            <a:avLst/>
          </a:prstGeom>
          <a:noFill/>
        </p:spPr>
        <p:txBody>
          <a:bodyPr wrap="square" lIns="179259" tIns="143407" rIns="179259" bIns="143407" rtlCol="0" anchor="ctr" anchorCtr="0">
            <a:spAutoFit/>
          </a:bodyPr>
          <a:lstStyle>
            <a:defPPr>
              <a:defRPr lang="en-US"/>
            </a:defPPr>
            <a:lvl1pPr defTabSz="896386">
              <a:lnSpc>
                <a:spcPct val="90000"/>
              </a:lnSpc>
              <a:spcAft>
                <a:spcPts val="588"/>
              </a:spcAft>
              <a:defRPr sz="2353" ker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solidFill>
                  <a:schemeClr val="accent3"/>
                </a:solidFill>
              </a:rPr>
              <a:t>All of the above</a:t>
            </a:r>
          </a:p>
        </p:txBody>
      </p:sp>
      <p:sp>
        <p:nvSpPr>
          <p:cNvPr id="16" name="Title 6"/>
          <p:cNvSpPr txBox="1">
            <a:spLocks/>
          </p:cNvSpPr>
          <p:nvPr/>
        </p:nvSpPr>
        <p:spPr>
          <a:xfrm>
            <a:off x="269241" y="1969650"/>
            <a:ext cx="4481416" cy="3439299"/>
          </a:xfrm>
          <a:prstGeom prst="rect">
            <a:avLst/>
          </a:prstGeom>
          <a:noFill/>
        </p:spPr>
        <p:txBody>
          <a:bodyPr vert="horz" wrap="square" lIns="143428" tIns="89642" rIns="143428" bIns="89642"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z="4705" dirty="0"/>
              <a:t>As an ISV choose how </a:t>
            </a:r>
            <a:br>
              <a:rPr lang="en-US" sz="4705" dirty="0"/>
            </a:br>
            <a:r>
              <a:rPr lang="en-US" sz="4705" dirty="0"/>
              <a:t>you monetize Power BI Embedded</a:t>
            </a:r>
          </a:p>
        </p:txBody>
      </p:sp>
      <p:sp>
        <p:nvSpPr>
          <p:cNvPr id="18" name="Pentagon 17"/>
          <p:cNvSpPr/>
          <p:nvPr/>
        </p:nvSpPr>
        <p:spPr bwMode="auto">
          <a:xfrm>
            <a:off x="5299180" y="526649"/>
            <a:ext cx="6648173" cy="1236453"/>
          </a:xfrm>
          <a:prstGeom prst="homePlate">
            <a:avLst>
              <a:gd name="adj" fmla="val 31212"/>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0" rIns="0" bIns="89642" numCol="1" spcCol="0" rtlCol="0" fromWordArt="0" anchor="ctr" anchorCtr="0" forceAA="0" compatLnSpc="1">
            <a:prstTxWarp prst="textNoShape">
              <a:avLst/>
            </a:prstTxWarp>
            <a:noAutofit/>
          </a:bodyPr>
          <a:lstStyle/>
          <a:p>
            <a:r>
              <a:rPr lang="en-US" sz="3529" dirty="0">
                <a:solidFill>
                  <a:schemeClr val="tx1"/>
                </a:solidFill>
                <a:latin typeface="+mj-lt"/>
                <a:ea typeface="Segoe UI Black" panose="020B0A02040204020203" pitchFamily="34" charset="0"/>
                <a:cs typeface="Segoe UI Black" panose="020B0A02040204020203" pitchFamily="34" charset="0"/>
              </a:rPr>
              <a:t>ISV Opportunities</a:t>
            </a:r>
            <a:endParaRPr lang="en-US" sz="1765" dirty="0">
              <a:solidFill>
                <a:schemeClr val="tx1"/>
              </a:solidFill>
              <a:latin typeface="+mj-lt"/>
              <a:ea typeface="Segoe UI Black" panose="020B0A02040204020203" pitchFamily="34" charset="0"/>
              <a:cs typeface="Segoe UI Black" panose="020B0A02040204020203" pitchFamily="34" charset="0"/>
            </a:endParaRPr>
          </a:p>
        </p:txBody>
      </p:sp>
      <p:sp>
        <p:nvSpPr>
          <p:cNvPr id="19" name="Pentagon 18"/>
          <p:cNvSpPr/>
          <p:nvPr/>
        </p:nvSpPr>
        <p:spPr bwMode="auto">
          <a:xfrm>
            <a:off x="5299179" y="2163300"/>
            <a:ext cx="555926" cy="530451"/>
          </a:xfrm>
          <a:prstGeom prst="homePlate">
            <a:avLst>
              <a:gd name="adj" fmla="val 312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chemeClr val="bg1"/>
              </a:solidFill>
              <a:ea typeface="Segoe UI" pitchFamily="34" charset="0"/>
              <a:cs typeface="Segoe UI" pitchFamily="34" charset="0"/>
            </a:endParaRPr>
          </a:p>
        </p:txBody>
      </p:sp>
      <p:sp>
        <p:nvSpPr>
          <p:cNvPr id="20" name="Pentagon 19"/>
          <p:cNvSpPr/>
          <p:nvPr/>
        </p:nvSpPr>
        <p:spPr bwMode="auto">
          <a:xfrm>
            <a:off x="5299179" y="3115905"/>
            <a:ext cx="555926" cy="530451"/>
          </a:xfrm>
          <a:prstGeom prst="homePlate">
            <a:avLst>
              <a:gd name="adj" fmla="val 312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chemeClr val="bg1"/>
              </a:solidFill>
              <a:ea typeface="Segoe UI" pitchFamily="34" charset="0"/>
              <a:cs typeface="Segoe UI" pitchFamily="34" charset="0"/>
            </a:endParaRPr>
          </a:p>
        </p:txBody>
      </p:sp>
      <p:sp>
        <p:nvSpPr>
          <p:cNvPr id="21" name="Pentagon 20"/>
          <p:cNvSpPr/>
          <p:nvPr/>
        </p:nvSpPr>
        <p:spPr bwMode="auto">
          <a:xfrm>
            <a:off x="5299179" y="4068511"/>
            <a:ext cx="555926" cy="530451"/>
          </a:xfrm>
          <a:prstGeom prst="homePlate">
            <a:avLst>
              <a:gd name="adj" fmla="val 312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chemeClr val="bg1"/>
              </a:solidFill>
              <a:ea typeface="Segoe UI" pitchFamily="34" charset="0"/>
              <a:cs typeface="Segoe UI" pitchFamily="34" charset="0"/>
            </a:endParaRPr>
          </a:p>
        </p:txBody>
      </p:sp>
      <p:sp>
        <p:nvSpPr>
          <p:cNvPr id="22" name="Pentagon 21"/>
          <p:cNvSpPr/>
          <p:nvPr/>
        </p:nvSpPr>
        <p:spPr bwMode="auto">
          <a:xfrm>
            <a:off x="5299179" y="5021115"/>
            <a:ext cx="555926" cy="530451"/>
          </a:xfrm>
          <a:prstGeom prst="homePlate">
            <a:avLst>
              <a:gd name="adj" fmla="val 312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chemeClr val="bg1"/>
              </a:solidFill>
              <a:ea typeface="Segoe UI" pitchFamily="34" charset="0"/>
              <a:cs typeface="Segoe UI" pitchFamily="34" charset="0"/>
            </a:endParaRPr>
          </a:p>
        </p:txBody>
      </p:sp>
      <p:cxnSp>
        <p:nvCxnSpPr>
          <p:cNvPr id="17" name="Straight Connector 16"/>
          <p:cNvCxnSpPr/>
          <p:nvPr/>
        </p:nvCxnSpPr>
        <p:spPr>
          <a:xfrm flipV="1">
            <a:off x="5299179" y="526650"/>
            <a:ext cx="0" cy="6330866"/>
          </a:xfrm>
          <a:prstGeom prst="lin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4377753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865" y="1810383"/>
            <a:ext cx="12190271" cy="1897726"/>
          </a:xfrm>
          <a:prstGeom prst="rect">
            <a:avLst/>
          </a:prstGeom>
        </p:spPr>
        <p:txBody>
          <a:bodyPr vert="horz" wrap="square" lIns="0" tIns="89630" rIns="0"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Aft>
                <a:spcPts val="1800"/>
              </a:spcAft>
              <a:defRPr/>
            </a:pPr>
            <a:r>
              <a:rPr sz="5399" b="1" dirty="0">
                <a:solidFill>
                  <a:srgbClr val="FFC000"/>
                </a:solidFill>
                <a:cs typeface="Segoe UI Light" panose="020B0502040204020203" pitchFamily="34" charset="0"/>
              </a:rPr>
              <a:t>Get started for free, today</a:t>
            </a:r>
          </a:p>
          <a:p>
            <a:pPr algn="ctr">
              <a:spcAft>
                <a:spcPts val="1800"/>
              </a:spcAft>
              <a:defRPr/>
            </a:pPr>
            <a:r>
              <a:rPr lang="en-US" sz="2941" b="1" spc="0" dirty="0">
                <a:ln>
                  <a:noFill/>
                </a:ln>
                <a:solidFill>
                  <a:srgbClr val="FFC000"/>
                </a:solidFill>
                <a:cs typeface="Segoe UI Light" panose="020B0502040204020203" pitchFamily="34" charset="0"/>
              </a:rPr>
              <a:t>https://azure.microsoft.com/services/power-bi-embedded/</a:t>
            </a:r>
          </a:p>
          <a:p>
            <a:pPr algn="ctr">
              <a:spcAft>
                <a:spcPts val="1800"/>
              </a:spcAft>
              <a:defRPr/>
            </a:pPr>
            <a:endParaRPr sz="5399" dirty="0">
              <a:solidFill>
                <a:srgbClr val="FFC000"/>
              </a:solidFill>
              <a:cs typeface="Segoe UI Light" panose="020B0502040204020203" pitchFamily="34" charset="0"/>
            </a:endParaRPr>
          </a:p>
        </p:txBody>
      </p:sp>
      <p:sp>
        <p:nvSpPr>
          <p:cNvPr id="3" name="Title 3"/>
          <p:cNvSpPr txBox="1">
            <a:spLocks/>
          </p:cNvSpPr>
          <p:nvPr/>
        </p:nvSpPr>
        <p:spPr>
          <a:xfrm>
            <a:off x="865" y="4071782"/>
            <a:ext cx="12190271" cy="1897726"/>
          </a:xfrm>
          <a:prstGeom prst="rect">
            <a:avLst/>
          </a:prstGeom>
        </p:spPr>
        <p:txBody>
          <a:bodyPr vert="horz" wrap="square" lIns="0" tIns="89630" rIns="0"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225">
              <a:lnSpc>
                <a:spcPct val="100000"/>
              </a:lnSpc>
              <a:spcBef>
                <a:spcPts val="2400"/>
              </a:spcBef>
              <a:buClr>
                <a:srgbClr val="EDC30D"/>
              </a:buClr>
            </a:pPr>
            <a:r>
              <a:rPr sz="2800" b="1" spc="0" dirty="0">
                <a:ln>
                  <a:noFill/>
                </a:ln>
                <a:solidFill>
                  <a:srgbClr val="FFC000"/>
                </a:solidFill>
                <a:cs typeface="Segoe UI Light" panose="020B0502040204020203" pitchFamily="34" charset="0"/>
              </a:rPr>
              <a:t>Stay up-to-date with Power BI developer news</a:t>
            </a:r>
          </a:p>
          <a:p>
            <a:pPr algn="ctr" defTabSz="914225">
              <a:lnSpc>
                <a:spcPct val="100000"/>
              </a:lnSpc>
              <a:spcBef>
                <a:spcPts val="1200"/>
              </a:spcBef>
              <a:buClr>
                <a:srgbClr val="EDC30D"/>
              </a:buClr>
            </a:pPr>
            <a:r>
              <a:rPr sz="2400" b="1" spc="0" dirty="0">
                <a:ln>
                  <a:noFill/>
                </a:ln>
                <a:solidFill>
                  <a:srgbClr val="FFC000"/>
                </a:solidFill>
                <a:cs typeface="Segoe UI Light" panose="020B0502040204020203" pitchFamily="34" charset="0"/>
              </a:rPr>
              <a:t>dev.powerbi.com</a:t>
            </a:r>
            <a:endParaRPr lang="en-US" sz="2400" b="1" spc="0" dirty="0">
              <a:ln>
                <a:noFill/>
              </a:ln>
              <a:solidFill>
                <a:srgbClr val="FFC000"/>
              </a:solidFill>
              <a:cs typeface="Segoe UI Light" panose="020B0502040204020203" pitchFamily="34" charset="0"/>
            </a:endParaRPr>
          </a:p>
          <a:p>
            <a:pPr algn="ctr" defTabSz="914225">
              <a:lnSpc>
                <a:spcPct val="100000"/>
              </a:lnSpc>
              <a:spcBef>
                <a:spcPts val="1800"/>
              </a:spcBef>
              <a:buClr>
                <a:srgbClr val="EDC30D"/>
              </a:buClr>
            </a:pPr>
            <a:endParaRPr sz="2400" spc="0" dirty="0">
              <a:ln>
                <a:noFill/>
              </a:ln>
              <a:solidFill>
                <a:srgbClr val="FFC000"/>
              </a:solidFill>
              <a:cs typeface="Segoe UI Light" panose="020B0502040204020203" pitchFamily="34" charset="0"/>
            </a:endParaRPr>
          </a:p>
        </p:txBody>
      </p:sp>
    </p:spTree>
    <p:extLst>
      <p:ext uri="{BB962C8B-B14F-4D97-AF65-F5344CB8AC3E}">
        <p14:creationId xmlns:p14="http://schemas.microsoft.com/office/powerpoint/2010/main" val="2996093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57606" y="4415742"/>
            <a:ext cx="2080275"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896386"/>
            <a:r>
              <a:rPr lang="en-US" sz="1765" b="1" kern="0" dirty="0">
                <a:solidFill>
                  <a:schemeClr val="accent3"/>
                </a:solidFill>
              </a:rPr>
              <a:t>Authentication</a:t>
            </a:r>
            <a:endParaRPr lang="en-US" sz="1961" b="1" kern="0" dirty="0">
              <a:solidFill>
                <a:schemeClr val="accent3"/>
              </a:solidFill>
            </a:endParaRPr>
          </a:p>
        </p:txBody>
      </p:sp>
      <p:cxnSp>
        <p:nvCxnSpPr>
          <p:cNvPr id="67" name="Straight Connector 66"/>
          <p:cNvCxnSpPr/>
          <p:nvPr/>
        </p:nvCxnSpPr>
        <p:spPr>
          <a:xfrm>
            <a:off x="420445" y="4918220"/>
            <a:ext cx="11299852" cy="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Bent Arrow 14"/>
          <p:cNvSpPr/>
          <p:nvPr/>
        </p:nvSpPr>
        <p:spPr bwMode="auto">
          <a:xfrm rot="5400000">
            <a:off x="3113479" y="1891341"/>
            <a:ext cx="1417449" cy="1414465"/>
          </a:xfrm>
          <a:prstGeom prst="bentArrow">
            <a:avLst>
              <a:gd name="adj1" fmla="val 18370"/>
              <a:gd name="adj2" fmla="val 20489"/>
              <a:gd name="adj3" fmla="val 25000"/>
              <a:gd name="adj4" fmla="val 3160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a:xfrm>
            <a:off x="3446879" y="3078950"/>
            <a:ext cx="2420347" cy="1195565"/>
          </a:xfrm>
          <a:prstGeom prst="rect">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sz="2353" kern="0" dirty="0">
                <a:solidFill>
                  <a:schemeClr val="accent3"/>
                </a:solidFill>
                <a:latin typeface="+mj-lt"/>
              </a:rPr>
              <a:t>Use </a:t>
            </a:r>
            <a:r>
              <a:rPr lang="en-US" sz="2353" b="1" kern="0" dirty="0">
                <a:solidFill>
                  <a:schemeClr val="accent3"/>
                </a:solidFill>
              </a:rPr>
              <a:t>PowerBI.com</a:t>
            </a:r>
            <a:br>
              <a:rPr lang="en-US" sz="2353" kern="0" dirty="0">
                <a:solidFill>
                  <a:schemeClr val="accent3"/>
                </a:solidFill>
                <a:latin typeface="+mj-lt"/>
              </a:rPr>
            </a:br>
            <a:r>
              <a:rPr lang="en-US" sz="2353" kern="0" dirty="0">
                <a:solidFill>
                  <a:schemeClr val="accent3"/>
                </a:solidFill>
                <a:latin typeface="+mj-lt"/>
              </a:rPr>
              <a:t>REST APIs</a:t>
            </a:r>
          </a:p>
        </p:txBody>
      </p:sp>
      <p:sp>
        <p:nvSpPr>
          <p:cNvPr id="11" name="Rectangle 10"/>
          <p:cNvSpPr/>
          <p:nvPr/>
        </p:nvSpPr>
        <p:spPr>
          <a:xfrm>
            <a:off x="757606" y="5202555"/>
            <a:ext cx="2080275"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896386"/>
            <a:r>
              <a:rPr lang="en-US" sz="1765" b="1" kern="0" dirty="0">
                <a:solidFill>
                  <a:schemeClr val="accent3"/>
                </a:solidFill>
              </a:rPr>
              <a:t>User licensing</a:t>
            </a:r>
          </a:p>
        </p:txBody>
      </p:sp>
      <p:sp>
        <p:nvSpPr>
          <p:cNvPr id="12" name="Rectangle 11"/>
          <p:cNvSpPr/>
          <p:nvPr/>
        </p:nvSpPr>
        <p:spPr>
          <a:xfrm>
            <a:off x="757606" y="5989369"/>
            <a:ext cx="2080275"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896386"/>
            <a:r>
              <a:rPr lang="en-US" sz="1765" b="1" kern="0" dirty="0">
                <a:solidFill>
                  <a:schemeClr val="accent3"/>
                </a:solidFill>
              </a:rPr>
              <a:t>Report authoring</a:t>
            </a:r>
          </a:p>
        </p:txBody>
      </p:sp>
      <p:sp>
        <p:nvSpPr>
          <p:cNvPr id="31" name="Rectangle 30"/>
          <p:cNvSpPr/>
          <p:nvPr/>
        </p:nvSpPr>
        <p:spPr>
          <a:xfrm>
            <a:off x="3446879" y="4415742"/>
            <a:ext cx="2420347" cy="502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896386"/>
            <a:r>
              <a:rPr lang="en-US" sz="1372" kern="0" dirty="0">
                <a:solidFill>
                  <a:schemeClr val="accent3"/>
                </a:solidFill>
              </a:rPr>
              <a:t>Via PowerBI.com </a:t>
            </a:r>
            <a:br>
              <a:rPr lang="en-US" sz="1372" kern="0" dirty="0">
                <a:solidFill>
                  <a:schemeClr val="accent3"/>
                </a:solidFill>
              </a:rPr>
            </a:br>
            <a:r>
              <a:rPr lang="en-US" sz="1372" kern="0" dirty="0">
                <a:solidFill>
                  <a:schemeClr val="accent3"/>
                </a:solidFill>
              </a:rPr>
              <a:t>Azure Active Directory</a:t>
            </a:r>
          </a:p>
        </p:txBody>
      </p:sp>
      <p:sp>
        <p:nvSpPr>
          <p:cNvPr id="32" name="Rectangle 31"/>
          <p:cNvSpPr/>
          <p:nvPr/>
        </p:nvSpPr>
        <p:spPr>
          <a:xfrm>
            <a:off x="6423595" y="4415742"/>
            <a:ext cx="2412821" cy="502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896386"/>
            <a:r>
              <a:rPr lang="en-US" sz="1372" kern="0" dirty="0">
                <a:solidFill>
                  <a:schemeClr val="accent3"/>
                </a:solidFill>
              </a:rPr>
              <a:t>Via application, using </a:t>
            </a:r>
            <a:br>
              <a:rPr lang="en-US" sz="1372" kern="0" dirty="0">
                <a:solidFill>
                  <a:schemeClr val="accent3"/>
                </a:solidFill>
              </a:rPr>
            </a:br>
            <a:r>
              <a:rPr lang="en-US" sz="1372" kern="0" dirty="0">
                <a:solidFill>
                  <a:schemeClr val="accent3"/>
                </a:solidFill>
              </a:rPr>
              <a:t>Power BI app tokens </a:t>
            </a:r>
          </a:p>
        </p:txBody>
      </p:sp>
      <p:sp>
        <p:nvSpPr>
          <p:cNvPr id="33" name="Rectangle 32"/>
          <p:cNvSpPr/>
          <p:nvPr/>
        </p:nvSpPr>
        <p:spPr>
          <a:xfrm>
            <a:off x="9299952" y="4415742"/>
            <a:ext cx="2420346" cy="502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896386"/>
            <a:r>
              <a:rPr lang="en-US" sz="1372" kern="0" dirty="0">
                <a:solidFill>
                  <a:schemeClr val="accent3"/>
                </a:solidFill>
              </a:rPr>
              <a:t>N/A</a:t>
            </a:r>
          </a:p>
        </p:txBody>
      </p:sp>
      <p:sp>
        <p:nvSpPr>
          <p:cNvPr id="34" name="Rectangle 33"/>
          <p:cNvSpPr/>
          <p:nvPr/>
        </p:nvSpPr>
        <p:spPr>
          <a:xfrm>
            <a:off x="3446879" y="5202555"/>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896386"/>
            <a:r>
              <a:rPr lang="en-US" sz="1372" kern="0" dirty="0">
                <a:solidFill>
                  <a:schemeClr val="accent3"/>
                </a:solidFill>
              </a:rPr>
              <a:t>Users PowerBI.com subscription</a:t>
            </a:r>
          </a:p>
        </p:txBody>
      </p:sp>
      <p:sp>
        <p:nvSpPr>
          <p:cNvPr id="35" name="Rectangle 34"/>
          <p:cNvSpPr/>
          <p:nvPr/>
        </p:nvSpPr>
        <p:spPr>
          <a:xfrm>
            <a:off x="6425939" y="5198422"/>
            <a:ext cx="2600562"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896386"/>
            <a:r>
              <a:rPr lang="en-US" sz="1372" kern="0" dirty="0">
                <a:solidFill>
                  <a:schemeClr val="accent3"/>
                </a:solidFill>
              </a:rPr>
              <a:t>Consumption based, via Azure No end-user license required</a:t>
            </a:r>
          </a:p>
        </p:txBody>
      </p:sp>
      <p:sp>
        <p:nvSpPr>
          <p:cNvPr id="36" name="Rectangle 35"/>
          <p:cNvSpPr/>
          <p:nvPr/>
        </p:nvSpPr>
        <p:spPr>
          <a:xfrm>
            <a:off x="9299951" y="5202555"/>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896386"/>
            <a:r>
              <a:rPr lang="en-US" sz="1372" kern="0" dirty="0">
                <a:solidFill>
                  <a:schemeClr val="accent3"/>
                </a:solidFill>
              </a:rPr>
              <a:t>No end-user license required</a:t>
            </a:r>
          </a:p>
        </p:txBody>
      </p:sp>
      <p:sp>
        <p:nvSpPr>
          <p:cNvPr id="37" name="Rectangle 36"/>
          <p:cNvSpPr/>
          <p:nvPr/>
        </p:nvSpPr>
        <p:spPr>
          <a:xfrm>
            <a:off x="3446879" y="5989368"/>
            <a:ext cx="2420348"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896386"/>
            <a:r>
              <a:rPr lang="en-US" sz="1372" kern="0" dirty="0">
                <a:solidFill>
                  <a:schemeClr val="accent3"/>
                </a:solidFill>
              </a:rPr>
              <a:t>Power BI Desktop and </a:t>
            </a:r>
            <a:br>
              <a:rPr lang="en-US" sz="1372" kern="0" dirty="0">
                <a:solidFill>
                  <a:schemeClr val="accent3"/>
                </a:solidFill>
              </a:rPr>
            </a:br>
            <a:r>
              <a:rPr lang="en-US" sz="1372" kern="0" dirty="0">
                <a:solidFill>
                  <a:schemeClr val="accent3"/>
                </a:solidFill>
              </a:rPr>
              <a:t>Power BI.com subscription</a:t>
            </a:r>
          </a:p>
        </p:txBody>
      </p:sp>
      <p:sp>
        <p:nvSpPr>
          <p:cNvPr id="38" name="Rectangle 37"/>
          <p:cNvSpPr/>
          <p:nvPr/>
        </p:nvSpPr>
        <p:spPr>
          <a:xfrm>
            <a:off x="6416069" y="5989368"/>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896386"/>
            <a:r>
              <a:rPr lang="en-US" sz="1372" kern="0" dirty="0">
                <a:solidFill>
                  <a:schemeClr val="accent3"/>
                </a:solidFill>
              </a:rPr>
              <a:t>Power BI Desktop</a:t>
            </a:r>
            <a:br>
              <a:rPr lang="en-US" sz="1372" kern="0" dirty="0">
                <a:solidFill>
                  <a:schemeClr val="accent3"/>
                </a:solidFill>
              </a:rPr>
            </a:br>
            <a:r>
              <a:rPr lang="en-US" sz="1372" kern="0" dirty="0">
                <a:solidFill>
                  <a:schemeClr val="accent3"/>
                </a:solidFill>
              </a:rPr>
              <a:t>Azure subscription </a:t>
            </a:r>
          </a:p>
        </p:txBody>
      </p:sp>
      <p:sp>
        <p:nvSpPr>
          <p:cNvPr id="39" name="Rectangle 38"/>
          <p:cNvSpPr/>
          <p:nvPr/>
        </p:nvSpPr>
        <p:spPr>
          <a:xfrm>
            <a:off x="9299950" y="5984713"/>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896386"/>
            <a:r>
              <a:rPr lang="en-US" sz="1372" kern="0" dirty="0">
                <a:solidFill>
                  <a:schemeClr val="accent3"/>
                </a:solidFill>
              </a:rPr>
              <a:t>PowerBI.com subscription and/or Power BI Desktop</a:t>
            </a:r>
          </a:p>
        </p:txBody>
      </p:sp>
      <p:sp>
        <p:nvSpPr>
          <p:cNvPr id="2" name="Title 1"/>
          <p:cNvSpPr>
            <a:spLocks noGrp="1"/>
          </p:cNvSpPr>
          <p:nvPr>
            <p:ph type="title"/>
          </p:nvPr>
        </p:nvSpPr>
        <p:spPr>
          <a:xfrm>
            <a:off x="235942" y="240156"/>
            <a:ext cx="11716389" cy="899537"/>
          </a:xfrm>
        </p:spPr>
        <p:txBody>
          <a:bodyPr/>
          <a:lstStyle/>
          <a:p>
            <a:r>
              <a:rPr lang="en-US" dirty="0">
                <a:solidFill>
                  <a:schemeClr val="accent3"/>
                </a:solidFill>
              </a:rPr>
              <a:t>Choose the right Power BI service</a:t>
            </a:r>
          </a:p>
        </p:txBody>
      </p:sp>
      <p:sp>
        <p:nvSpPr>
          <p:cNvPr id="13" name="Right Arrow 12"/>
          <p:cNvSpPr/>
          <p:nvPr/>
        </p:nvSpPr>
        <p:spPr bwMode="auto">
          <a:xfrm>
            <a:off x="3320046" y="1474981"/>
            <a:ext cx="1564361" cy="540270"/>
          </a:xfrm>
          <a:prstGeom prst="rightArrow">
            <a:avLst>
              <a:gd name="adj1" fmla="val 50000"/>
              <a:gd name="adj2" fmla="val 54079"/>
            </a:avLst>
          </a:prstGeom>
          <a:solidFill>
            <a:srgbClr val="FFC00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defTabSz="896386"/>
            <a:endParaRPr lang="en-US" sz="1961" kern="0"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40" name="Pentagon 39"/>
          <p:cNvSpPr/>
          <p:nvPr/>
        </p:nvSpPr>
        <p:spPr bwMode="auto">
          <a:xfrm>
            <a:off x="148608" y="1421620"/>
            <a:ext cx="3402898" cy="912860"/>
          </a:xfrm>
          <a:prstGeom prst="homePlate">
            <a:avLst>
              <a:gd name="adj" fmla="val 31212"/>
            </a:avLst>
          </a:prstGeom>
          <a:solidFill>
            <a:srgbClr val="141719"/>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defTabSz="896386"/>
            <a:r>
              <a:rPr lang="en-US" sz="1961" kern="0" dirty="0">
                <a:solidFill>
                  <a:schemeClr val="bg1"/>
                </a:solidFill>
                <a:latin typeface="Segoe UI" panose="020B0502040204020203" pitchFamily="34" charset="0"/>
                <a:ea typeface="Segoe UI Black" panose="020B0A02040204020203" pitchFamily="34" charset="0"/>
                <a:cs typeface="Segoe UI" panose="020B0502040204020203" pitchFamily="34" charset="0"/>
              </a:rPr>
              <a:t>Is the app exclusively used by internal employees? </a:t>
            </a:r>
          </a:p>
        </p:txBody>
      </p:sp>
      <p:sp>
        <p:nvSpPr>
          <p:cNvPr id="47" name="Bent Arrow 46"/>
          <p:cNvSpPr/>
          <p:nvPr/>
        </p:nvSpPr>
        <p:spPr bwMode="auto">
          <a:xfrm rot="5400000">
            <a:off x="6753362" y="1832957"/>
            <a:ext cx="1437370" cy="1551154"/>
          </a:xfrm>
          <a:prstGeom prst="bentArrow">
            <a:avLst>
              <a:gd name="adj1" fmla="val 18370"/>
              <a:gd name="adj2" fmla="val 21281"/>
              <a:gd name="adj3" fmla="val 25000"/>
              <a:gd name="adj4" fmla="val 3160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Bent Arrow 47"/>
          <p:cNvSpPr/>
          <p:nvPr/>
        </p:nvSpPr>
        <p:spPr bwMode="auto">
          <a:xfrm rot="5400000">
            <a:off x="7784986" y="245546"/>
            <a:ext cx="1702798" cy="4440630"/>
          </a:xfrm>
          <a:prstGeom prst="bentArrow">
            <a:avLst>
              <a:gd name="adj1" fmla="val 15445"/>
              <a:gd name="adj2" fmla="val 16468"/>
              <a:gd name="adj3" fmla="val 21345"/>
              <a:gd name="adj4" fmla="val 3160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Pentagon 42"/>
          <p:cNvSpPr/>
          <p:nvPr/>
        </p:nvSpPr>
        <p:spPr bwMode="auto">
          <a:xfrm>
            <a:off x="4683615" y="1421620"/>
            <a:ext cx="2481118" cy="912860"/>
          </a:xfrm>
          <a:prstGeom prst="homePlate">
            <a:avLst>
              <a:gd name="adj" fmla="val 31212"/>
            </a:avLst>
          </a:prstGeom>
          <a:solidFill>
            <a:srgbClr val="141719"/>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defTabSz="896386"/>
            <a:r>
              <a:rPr lang="en-US" sz="1961" kern="0" dirty="0">
                <a:solidFill>
                  <a:schemeClr val="bg1"/>
                </a:solidFill>
                <a:latin typeface="Segoe UI" panose="020B0502040204020203" pitchFamily="34" charset="0"/>
                <a:ea typeface="Segoe UI Black" panose="020B0A02040204020203" pitchFamily="34" charset="0"/>
                <a:cs typeface="Segoe UI" panose="020B0502040204020203" pitchFamily="34" charset="0"/>
              </a:rPr>
              <a:t>Do users need to be authenticated?</a:t>
            </a:r>
          </a:p>
        </p:txBody>
      </p:sp>
      <p:sp>
        <p:nvSpPr>
          <p:cNvPr id="49" name="Rectangle 48"/>
          <p:cNvSpPr/>
          <p:nvPr/>
        </p:nvSpPr>
        <p:spPr>
          <a:xfrm>
            <a:off x="3539018" y="1840911"/>
            <a:ext cx="522049" cy="331899"/>
          </a:xfrm>
          <a:prstGeom prst="rect">
            <a:avLst/>
          </a:prstGeom>
        </p:spPr>
        <p:txBody>
          <a:bodyPr wrap="none">
            <a:spAutoFit/>
          </a:bodyPr>
          <a:lstStyle/>
          <a:p>
            <a:pPr defTabSz="914102" fontAlgn="base">
              <a:spcBef>
                <a:spcPct val="0"/>
              </a:spcBef>
              <a:spcAft>
                <a:spcPct val="0"/>
              </a:spcAft>
            </a:pPr>
            <a:r>
              <a:rPr lang="en-US" sz="1568"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Yes</a:t>
            </a:r>
            <a:endParaRPr lang="en-US" sz="2353"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 name="Rectangle 49"/>
          <p:cNvSpPr/>
          <p:nvPr/>
        </p:nvSpPr>
        <p:spPr>
          <a:xfrm>
            <a:off x="7164734" y="1840911"/>
            <a:ext cx="522049" cy="331899"/>
          </a:xfrm>
          <a:prstGeom prst="rect">
            <a:avLst/>
          </a:prstGeom>
        </p:spPr>
        <p:txBody>
          <a:bodyPr wrap="square">
            <a:spAutoFit/>
          </a:bodyPr>
          <a:lstStyle/>
          <a:p>
            <a:pPr defTabSz="914102" fontAlgn="base">
              <a:spcBef>
                <a:spcPct val="0"/>
              </a:spcBef>
              <a:spcAft>
                <a:spcPct val="0"/>
              </a:spcAft>
            </a:pPr>
            <a:r>
              <a:rPr lang="en-US" sz="1568"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Yes</a:t>
            </a:r>
            <a:endParaRPr lang="en-US" sz="2353"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Rectangle 50"/>
          <p:cNvSpPr/>
          <p:nvPr/>
        </p:nvSpPr>
        <p:spPr>
          <a:xfrm>
            <a:off x="3539018" y="1558822"/>
            <a:ext cx="496905" cy="331899"/>
          </a:xfrm>
          <a:prstGeom prst="rect">
            <a:avLst/>
          </a:prstGeom>
        </p:spPr>
        <p:txBody>
          <a:bodyPr wrap="square">
            <a:spAutoFit/>
          </a:bodyPr>
          <a:lstStyle/>
          <a:p>
            <a:pPr defTabSz="914102" fontAlgn="base">
              <a:spcBef>
                <a:spcPct val="0"/>
              </a:spcBef>
              <a:spcAft>
                <a:spcPct val="0"/>
              </a:spcAft>
            </a:pPr>
            <a:r>
              <a:rPr lang="en-US" sz="1568"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No</a:t>
            </a:r>
            <a:endParaRPr lang="en-US" sz="2353"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Rectangle 51"/>
          <p:cNvSpPr/>
          <p:nvPr/>
        </p:nvSpPr>
        <p:spPr>
          <a:xfrm>
            <a:off x="7164734" y="1558822"/>
            <a:ext cx="496905" cy="331899"/>
          </a:xfrm>
          <a:prstGeom prst="rect">
            <a:avLst/>
          </a:prstGeom>
        </p:spPr>
        <p:txBody>
          <a:bodyPr wrap="square">
            <a:spAutoFit/>
          </a:bodyPr>
          <a:lstStyle/>
          <a:p>
            <a:pPr defTabSz="914102" fontAlgn="base">
              <a:spcBef>
                <a:spcPct val="0"/>
              </a:spcBef>
              <a:spcAft>
                <a:spcPct val="0"/>
              </a:spcAft>
            </a:pPr>
            <a:r>
              <a:rPr lang="en-US" sz="1568"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No</a:t>
            </a:r>
            <a:endParaRPr lang="en-US" sz="2353"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 name="Straight Connector 43"/>
          <p:cNvCxnSpPr/>
          <p:nvPr/>
        </p:nvCxnSpPr>
        <p:spPr>
          <a:xfrm flipV="1">
            <a:off x="148608" y="1427844"/>
            <a:ext cx="0" cy="5435895"/>
          </a:xfrm>
          <a:prstGeom prst="line">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9299950" y="3078950"/>
            <a:ext cx="2420347" cy="1195564"/>
          </a:xfrm>
          <a:prstGeom prst="rect">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sz="2353" kern="0" dirty="0">
                <a:solidFill>
                  <a:schemeClr val="accent3"/>
                </a:solidFill>
                <a:latin typeface="+mj-lt"/>
              </a:rPr>
              <a:t>Use Power BI </a:t>
            </a:r>
            <a:br>
              <a:rPr lang="en-US" sz="2353" kern="0" dirty="0">
                <a:solidFill>
                  <a:schemeClr val="accent3"/>
                </a:solidFill>
                <a:latin typeface="+mj-lt"/>
              </a:rPr>
            </a:br>
            <a:r>
              <a:rPr lang="en-US" sz="2353" b="1" kern="0" dirty="0">
                <a:solidFill>
                  <a:schemeClr val="accent3"/>
                </a:solidFill>
              </a:rPr>
              <a:t>p</a:t>
            </a:r>
            <a:r>
              <a:rPr lang="en-US" sz="2353" b="1" kern="0" dirty="0" err="1">
                <a:solidFill>
                  <a:schemeClr val="accent3"/>
                </a:solidFill>
              </a:rPr>
              <a:t>ublish</a:t>
            </a:r>
            <a:r>
              <a:rPr lang="en-US" sz="2353" b="1" kern="0" dirty="0">
                <a:solidFill>
                  <a:schemeClr val="accent3"/>
                </a:solidFill>
              </a:rPr>
              <a:t> to web</a:t>
            </a:r>
          </a:p>
        </p:txBody>
      </p:sp>
      <p:sp>
        <p:nvSpPr>
          <p:cNvPr id="54" name="Rectangle 53"/>
          <p:cNvSpPr/>
          <p:nvPr/>
        </p:nvSpPr>
        <p:spPr>
          <a:xfrm>
            <a:off x="6416069" y="3078950"/>
            <a:ext cx="2420347" cy="1195564"/>
          </a:xfrm>
          <a:prstGeom prst="rect">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sz="2353" kern="0" dirty="0">
                <a:solidFill>
                  <a:schemeClr val="accent3"/>
                </a:solidFill>
                <a:latin typeface="+mj-lt"/>
              </a:rPr>
              <a:t>Use Power BI </a:t>
            </a:r>
            <a:br>
              <a:rPr lang="en-US" sz="2353" kern="0" dirty="0">
                <a:solidFill>
                  <a:schemeClr val="accent3"/>
                </a:solidFill>
                <a:latin typeface="+mj-lt"/>
              </a:rPr>
            </a:br>
            <a:r>
              <a:rPr lang="en-US" sz="2353" b="1" kern="0" dirty="0">
                <a:solidFill>
                  <a:schemeClr val="accent3"/>
                </a:solidFill>
              </a:rPr>
              <a:t>Embedded</a:t>
            </a:r>
          </a:p>
        </p:txBody>
      </p:sp>
      <p:sp>
        <p:nvSpPr>
          <p:cNvPr id="59" name="Freeform 58"/>
          <p:cNvSpPr/>
          <p:nvPr/>
        </p:nvSpPr>
        <p:spPr>
          <a:xfrm rot="17842017">
            <a:off x="291040" y="4647678"/>
            <a:ext cx="496671" cy="234380"/>
          </a:xfrm>
          <a:custGeom>
            <a:avLst/>
            <a:gdLst>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884586 w 1940082"/>
              <a:gd name="connsiteY9" fmla="*/ 713911 h 915534"/>
              <a:gd name="connsiteX10" fmla="*/ 1915417 w 1940082"/>
              <a:gd name="connsiteY10" fmla="*/ 784135 h 915534"/>
              <a:gd name="connsiteX11" fmla="*/ 1940082 w 1940082"/>
              <a:gd name="connsiteY11" fmla="*/ 840314 h 915534"/>
              <a:gd name="connsiteX12" fmla="*/ 1819720 w 1940082"/>
              <a:gd name="connsiteY12" fmla="*/ 909784 h 915534"/>
              <a:gd name="connsiteX13" fmla="*/ 1717905 w 1940082"/>
              <a:gd name="connsiteY13" fmla="*/ 884051 h 915534"/>
              <a:gd name="connsiteX14" fmla="*/ 1661325 w 1940082"/>
              <a:gd name="connsiteY14" fmla="*/ 915534 h 915534"/>
              <a:gd name="connsiteX15" fmla="*/ 1586937 w 1940082"/>
              <a:gd name="connsiteY15" fmla="*/ 891184 h 915534"/>
              <a:gd name="connsiteX16" fmla="*/ 1523548 w 1940082"/>
              <a:gd name="connsiteY16" fmla="*/ 784984 h 915534"/>
              <a:gd name="connsiteX17" fmla="*/ 1455671 w 1940082"/>
              <a:gd name="connsiteY17" fmla="*/ 767829 h 915534"/>
              <a:gd name="connsiteX18" fmla="*/ 1399436 w 1940082"/>
              <a:gd name="connsiteY18" fmla="*/ 792462 h 915534"/>
              <a:gd name="connsiteX19" fmla="*/ 1338416 w 1940082"/>
              <a:gd name="connsiteY19" fmla="*/ 775653 h 915534"/>
              <a:gd name="connsiteX20" fmla="*/ 1274634 w 1940082"/>
              <a:gd name="connsiteY20" fmla="*/ 813640 h 915534"/>
              <a:gd name="connsiteX21" fmla="*/ 1193389 w 1940082"/>
              <a:gd name="connsiteY21" fmla="*/ 788944 h 915534"/>
              <a:gd name="connsiteX22" fmla="*/ 1136857 w 1940082"/>
              <a:gd name="connsiteY22" fmla="*/ 683090 h 915534"/>
              <a:gd name="connsiteX23" fmla="*/ 1041899 w 1940082"/>
              <a:gd name="connsiteY23" fmla="*/ 657703 h 915534"/>
              <a:gd name="connsiteX24" fmla="*/ 935596 w 1940082"/>
              <a:gd name="connsiteY24" fmla="*/ 721014 h 915534"/>
              <a:gd name="connsiteX25" fmla="*/ 779617 w 1940082"/>
              <a:gd name="connsiteY25" fmla="*/ 678818 h 915534"/>
              <a:gd name="connsiteX26" fmla="*/ 765903 w 1940082"/>
              <a:gd name="connsiteY26" fmla="*/ 678127 h 915534"/>
              <a:gd name="connsiteX27" fmla="*/ 311240 w 1940082"/>
              <a:gd name="connsiteY27" fmla="*/ 833751 h 915534"/>
              <a:gd name="connsiteX28" fmla="*/ 14176 w 1940082"/>
              <a:gd name="connsiteY28" fmla="*/ 317490 h 915534"/>
              <a:gd name="connsiteX29" fmla="*/ 451842 w 1940082"/>
              <a:gd name="connsiteY29"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15417 w 1940082"/>
              <a:gd name="connsiteY9" fmla="*/ 784135 h 915534"/>
              <a:gd name="connsiteX10" fmla="*/ 1940082 w 1940082"/>
              <a:gd name="connsiteY10" fmla="*/ 840314 h 915534"/>
              <a:gd name="connsiteX11" fmla="*/ 1819720 w 1940082"/>
              <a:gd name="connsiteY11" fmla="*/ 909784 h 915534"/>
              <a:gd name="connsiteX12" fmla="*/ 1717905 w 1940082"/>
              <a:gd name="connsiteY12" fmla="*/ 884051 h 915534"/>
              <a:gd name="connsiteX13" fmla="*/ 1661325 w 1940082"/>
              <a:gd name="connsiteY13" fmla="*/ 915534 h 915534"/>
              <a:gd name="connsiteX14" fmla="*/ 1586937 w 1940082"/>
              <a:gd name="connsiteY14" fmla="*/ 891184 h 915534"/>
              <a:gd name="connsiteX15" fmla="*/ 1523548 w 1940082"/>
              <a:gd name="connsiteY15" fmla="*/ 784984 h 915534"/>
              <a:gd name="connsiteX16" fmla="*/ 1455671 w 1940082"/>
              <a:gd name="connsiteY16" fmla="*/ 767829 h 915534"/>
              <a:gd name="connsiteX17" fmla="*/ 1399436 w 1940082"/>
              <a:gd name="connsiteY17" fmla="*/ 792462 h 915534"/>
              <a:gd name="connsiteX18" fmla="*/ 1338416 w 1940082"/>
              <a:gd name="connsiteY18" fmla="*/ 775653 h 915534"/>
              <a:gd name="connsiteX19" fmla="*/ 1274634 w 1940082"/>
              <a:gd name="connsiteY19" fmla="*/ 813640 h 915534"/>
              <a:gd name="connsiteX20" fmla="*/ 1193389 w 1940082"/>
              <a:gd name="connsiteY20" fmla="*/ 788944 h 915534"/>
              <a:gd name="connsiteX21" fmla="*/ 1136857 w 1940082"/>
              <a:gd name="connsiteY21" fmla="*/ 683090 h 915534"/>
              <a:gd name="connsiteX22" fmla="*/ 1041899 w 1940082"/>
              <a:gd name="connsiteY22" fmla="*/ 657703 h 915534"/>
              <a:gd name="connsiteX23" fmla="*/ 935596 w 1940082"/>
              <a:gd name="connsiteY23" fmla="*/ 721014 h 915534"/>
              <a:gd name="connsiteX24" fmla="*/ 779617 w 1940082"/>
              <a:gd name="connsiteY24" fmla="*/ 678818 h 915534"/>
              <a:gd name="connsiteX25" fmla="*/ 765903 w 1940082"/>
              <a:gd name="connsiteY25" fmla="*/ 678127 h 915534"/>
              <a:gd name="connsiteX26" fmla="*/ 311240 w 1940082"/>
              <a:gd name="connsiteY26" fmla="*/ 833751 h 915534"/>
              <a:gd name="connsiteX27" fmla="*/ 14176 w 1940082"/>
              <a:gd name="connsiteY27" fmla="*/ 317490 h 915534"/>
              <a:gd name="connsiteX28" fmla="*/ 451842 w 1940082"/>
              <a:gd name="connsiteY28"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79617 w 1940082"/>
              <a:gd name="connsiteY23" fmla="*/ 678818 h 915534"/>
              <a:gd name="connsiteX24" fmla="*/ 765903 w 1940082"/>
              <a:gd name="connsiteY24" fmla="*/ 678127 h 915534"/>
              <a:gd name="connsiteX25" fmla="*/ 311240 w 1940082"/>
              <a:gd name="connsiteY25" fmla="*/ 833751 h 915534"/>
              <a:gd name="connsiteX26" fmla="*/ 14176 w 1940082"/>
              <a:gd name="connsiteY26" fmla="*/ 317490 h 915534"/>
              <a:gd name="connsiteX27" fmla="*/ 451842 w 1940082"/>
              <a:gd name="connsiteY27"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65903 w 1940082"/>
              <a:gd name="connsiteY23" fmla="*/ 678127 h 915534"/>
              <a:gd name="connsiteX24" fmla="*/ 311240 w 1940082"/>
              <a:gd name="connsiteY24" fmla="*/ 833751 h 915534"/>
              <a:gd name="connsiteX25" fmla="*/ 14176 w 1940082"/>
              <a:gd name="connsiteY25" fmla="*/ 317490 h 915534"/>
              <a:gd name="connsiteX26" fmla="*/ 451842 w 1940082"/>
              <a:gd name="connsiteY26" fmla="*/ 721 h 91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40082" h="915534">
                <a:moveTo>
                  <a:pt x="266606" y="257749"/>
                </a:moveTo>
                <a:cubicBezTo>
                  <a:pt x="196112" y="257749"/>
                  <a:pt x="138966" y="314895"/>
                  <a:pt x="138966" y="385389"/>
                </a:cubicBezTo>
                <a:cubicBezTo>
                  <a:pt x="138966" y="455883"/>
                  <a:pt x="196112" y="513029"/>
                  <a:pt x="266606" y="513029"/>
                </a:cubicBezTo>
                <a:cubicBezTo>
                  <a:pt x="337100" y="513029"/>
                  <a:pt x="394246" y="455883"/>
                  <a:pt x="394246" y="385389"/>
                </a:cubicBezTo>
                <a:cubicBezTo>
                  <a:pt x="394246" y="314895"/>
                  <a:pt x="337100" y="257749"/>
                  <a:pt x="266606" y="257749"/>
                </a:cubicBezTo>
                <a:close/>
                <a:moveTo>
                  <a:pt x="451842" y="721"/>
                </a:moveTo>
                <a:cubicBezTo>
                  <a:pt x="480424" y="2363"/>
                  <a:pt x="509307" y="6823"/>
                  <a:pt x="538146" y="14286"/>
                </a:cubicBezTo>
                <a:cubicBezTo>
                  <a:pt x="707838" y="57173"/>
                  <a:pt x="830866" y="207581"/>
                  <a:pt x="849661" y="380202"/>
                </a:cubicBezTo>
                <a:lnTo>
                  <a:pt x="1860266" y="650883"/>
                </a:lnTo>
                <a:lnTo>
                  <a:pt x="1940082" y="840314"/>
                </a:lnTo>
                <a:lnTo>
                  <a:pt x="1819720" y="909784"/>
                </a:lnTo>
                <a:lnTo>
                  <a:pt x="1717905" y="884051"/>
                </a:lnTo>
                <a:lnTo>
                  <a:pt x="1661325" y="915534"/>
                </a:lnTo>
                <a:lnTo>
                  <a:pt x="1586937" y="891184"/>
                </a:lnTo>
                <a:lnTo>
                  <a:pt x="1523548" y="784984"/>
                </a:lnTo>
                <a:lnTo>
                  <a:pt x="1455671" y="767829"/>
                </a:lnTo>
                <a:lnTo>
                  <a:pt x="1399436" y="792462"/>
                </a:lnTo>
                <a:lnTo>
                  <a:pt x="1338416" y="775653"/>
                </a:lnTo>
                <a:lnTo>
                  <a:pt x="1274634" y="813640"/>
                </a:lnTo>
                <a:lnTo>
                  <a:pt x="1193389" y="788944"/>
                </a:lnTo>
                <a:lnTo>
                  <a:pt x="1136857" y="683090"/>
                </a:lnTo>
                <a:lnTo>
                  <a:pt x="1041899" y="657703"/>
                </a:lnTo>
                <a:lnTo>
                  <a:pt x="935596" y="721014"/>
                </a:lnTo>
                <a:lnTo>
                  <a:pt x="765903" y="678127"/>
                </a:lnTo>
                <a:cubicBezTo>
                  <a:pt x="669516" y="817474"/>
                  <a:pt x="487443" y="883834"/>
                  <a:pt x="311240" y="833751"/>
                </a:cubicBezTo>
                <a:cubicBezTo>
                  <a:pt x="87384" y="774399"/>
                  <a:pt x="-45214" y="541106"/>
                  <a:pt x="14176" y="317490"/>
                </a:cubicBezTo>
                <a:cubicBezTo>
                  <a:pt x="66444" y="115832"/>
                  <a:pt x="251769" y="-10771"/>
                  <a:pt x="451842" y="72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96386"/>
            <a:endParaRPr lang="en-US" sz="1765" kern="0">
              <a:solidFill>
                <a:sysClr val="windowText" lastClr="000000"/>
              </a:solidFill>
            </a:endParaRPr>
          </a:p>
        </p:txBody>
      </p:sp>
      <p:grpSp>
        <p:nvGrpSpPr>
          <p:cNvPr id="62" name="Group 61"/>
          <p:cNvGrpSpPr/>
          <p:nvPr/>
        </p:nvGrpSpPr>
        <p:grpSpPr>
          <a:xfrm rot="7637522">
            <a:off x="241746" y="6206454"/>
            <a:ext cx="602636" cy="80395"/>
            <a:chOff x="4528877" y="4490903"/>
            <a:chExt cx="1190216" cy="158782"/>
          </a:xfrm>
          <a:solidFill>
            <a:schemeClr val="accent3"/>
          </a:solidFill>
        </p:grpSpPr>
        <p:sp>
          <p:nvSpPr>
            <p:cNvPr id="63" name="Freeform 62"/>
            <p:cNvSpPr>
              <a:spLocks/>
            </p:cNvSpPr>
            <p:nvPr/>
          </p:nvSpPr>
          <p:spPr bwMode="auto">
            <a:xfrm rot="5400000">
              <a:off x="5548278" y="4478870"/>
              <a:ext cx="158750" cy="182880"/>
            </a:xfrm>
            <a:custGeom>
              <a:avLst/>
              <a:gdLst>
                <a:gd name="T0" fmla="*/ 49 w 100"/>
                <a:gd name="T1" fmla="*/ 0 h 150"/>
                <a:gd name="T2" fmla="*/ 0 w 100"/>
                <a:gd name="T3" fmla="*/ 150 h 150"/>
                <a:gd name="T4" fmla="*/ 100 w 100"/>
                <a:gd name="T5" fmla="*/ 150 h 150"/>
                <a:gd name="T6" fmla="*/ 49 w 100"/>
                <a:gd name="T7" fmla="*/ 0 h 150"/>
              </a:gdLst>
              <a:ahLst/>
              <a:cxnLst>
                <a:cxn ang="0">
                  <a:pos x="T0" y="T1"/>
                </a:cxn>
                <a:cxn ang="0">
                  <a:pos x="T2" y="T3"/>
                </a:cxn>
                <a:cxn ang="0">
                  <a:pos x="T4" y="T5"/>
                </a:cxn>
                <a:cxn ang="0">
                  <a:pos x="T6" y="T7"/>
                </a:cxn>
              </a:cxnLst>
              <a:rect l="0" t="0" r="r" b="b"/>
              <a:pathLst>
                <a:path w="100" h="150">
                  <a:moveTo>
                    <a:pt x="49" y="0"/>
                  </a:moveTo>
                  <a:lnTo>
                    <a:pt x="0" y="150"/>
                  </a:lnTo>
                  <a:lnTo>
                    <a:pt x="100" y="150"/>
                  </a:ln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4" name="Freeform 10"/>
            <p:cNvSpPr>
              <a:spLocks/>
            </p:cNvSpPr>
            <p:nvPr/>
          </p:nvSpPr>
          <p:spPr bwMode="auto">
            <a:xfrm rot="5400000">
              <a:off x="4505859" y="4513921"/>
              <a:ext cx="158750" cy="112713"/>
            </a:xfrm>
            <a:custGeom>
              <a:avLst/>
              <a:gdLst>
                <a:gd name="T0" fmla="*/ 43 w 43"/>
                <a:gd name="T1" fmla="*/ 0 h 32"/>
                <a:gd name="T2" fmla="*/ 43 w 43"/>
                <a:gd name="T3" fmla="*/ 26 h 32"/>
                <a:gd name="T4" fmla="*/ 37 w 43"/>
                <a:gd name="T5" fmla="*/ 32 h 32"/>
                <a:gd name="T6" fmla="*/ 6 w 43"/>
                <a:gd name="T7" fmla="*/ 32 h 32"/>
                <a:gd name="T8" fmla="*/ 0 w 43"/>
                <a:gd name="T9" fmla="*/ 26 h 32"/>
                <a:gd name="T10" fmla="*/ 0 w 43"/>
                <a:gd name="T11" fmla="*/ 0 h 32"/>
                <a:gd name="T12" fmla="*/ 43 w 4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43" h="32">
                  <a:moveTo>
                    <a:pt x="43" y="0"/>
                  </a:moveTo>
                  <a:cubicBezTo>
                    <a:pt x="43" y="26"/>
                    <a:pt x="43" y="26"/>
                    <a:pt x="43" y="26"/>
                  </a:cubicBezTo>
                  <a:cubicBezTo>
                    <a:pt x="43" y="29"/>
                    <a:pt x="40" y="32"/>
                    <a:pt x="37" y="32"/>
                  </a:cubicBezTo>
                  <a:cubicBezTo>
                    <a:pt x="6" y="32"/>
                    <a:pt x="6" y="32"/>
                    <a:pt x="6" y="32"/>
                  </a:cubicBezTo>
                  <a:cubicBezTo>
                    <a:pt x="3" y="32"/>
                    <a:pt x="0" y="29"/>
                    <a:pt x="0" y="26"/>
                  </a:cubicBezTo>
                  <a:cubicBezTo>
                    <a:pt x="0" y="0"/>
                    <a:pt x="0" y="0"/>
                    <a:pt x="0" y="0"/>
                  </a:cubicBez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5" name="Rectangle 5"/>
            <p:cNvSpPr>
              <a:spLocks noChangeArrowheads="1"/>
            </p:cNvSpPr>
            <p:nvPr/>
          </p:nvSpPr>
          <p:spPr bwMode="auto">
            <a:xfrm rot="5400000">
              <a:off x="5018430" y="4158798"/>
              <a:ext cx="158750" cy="8229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cxnSp>
        <p:nvCxnSpPr>
          <p:cNvPr id="68" name="Straight Connector 67"/>
          <p:cNvCxnSpPr/>
          <p:nvPr/>
        </p:nvCxnSpPr>
        <p:spPr>
          <a:xfrm>
            <a:off x="459923" y="5709165"/>
            <a:ext cx="11260374" cy="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69000" y="6491366"/>
            <a:ext cx="11351298" cy="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Freeform 159"/>
          <p:cNvSpPr>
            <a:spLocks noEditPoints="1"/>
          </p:cNvSpPr>
          <p:nvPr/>
        </p:nvSpPr>
        <p:spPr bwMode="black">
          <a:xfrm>
            <a:off x="339058" y="5198423"/>
            <a:ext cx="418548" cy="629426"/>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chemeClr val="accent3"/>
          </a:solidFill>
          <a:ln>
            <a:noFill/>
          </a:ln>
          <a:extLst/>
        </p:spPr>
        <p:txBody>
          <a:bodyPr vert="horz" wrap="square" lIns="107583" tIns="53792" rIns="107583" bIns="53792" numCol="1" anchor="t" anchorCtr="0" compatLnSpc="1">
            <a:prstTxWarp prst="textNoShape">
              <a:avLst/>
            </a:prstTxWarp>
          </a:bodyPr>
          <a:lstStyle/>
          <a:p>
            <a:pPr defTabSz="1195152"/>
            <a:endParaRPr lang="en-US" sz="2091" kern="0">
              <a:solidFill>
                <a:srgbClr val="FFFFFF"/>
              </a:solidFill>
              <a:latin typeface="Calibri"/>
            </a:endParaRPr>
          </a:p>
        </p:txBody>
      </p:sp>
    </p:spTree>
    <p:extLst>
      <p:ext uri="{BB962C8B-B14F-4D97-AF65-F5344CB8AC3E}">
        <p14:creationId xmlns:p14="http://schemas.microsoft.com/office/powerpoint/2010/main" val="20197532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5" name="Rectangle 4"/>
          <p:cNvSpPr/>
          <p:nvPr/>
        </p:nvSpPr>
        <p:spPr bwMode="auto">
          <a:xfrm>
            <a:off x="457373" y="2838911"/>
            <a:ext cx="3180699" cy="640080"/>
          </a:xfrm>
          <a:prstGeom prst="rect">
            <a:avLst/>
          </a:prstGeom>
          <a:solidFill>
            <a:srgbClr val="EDC3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89633" defTabSz="913970" fontAlgn="base">
              <a:spcBef>
                <a:spcPct val="0"/>
              </a:spcBef>
              <a:spcAft>
                <a:spcPct val="0"/>
              </a:spcAft>
            </a:pPr>
            <a:r>
              <a:rPr lang="en-US" sz="2400" dirty="0">
                <a:solidFill>
                  <a:srgbClr val="282828"/>
                </a:solidFill>
                <a:latin typeface="Segoe UI Light" panose="020B0502040204020203" pitchFamily="34" charset="0"/>
                <a:cs typeface="Segoe UI Light" panose="020B0502040204020203" pitchFamily="34" charset="0"/>
              </a:rPr>
              <a:t>Developer blog</a:t>
            </a:r>
          </a:p>
        </p:txBody>
      </p:sp>
      <p:sp>
        <p:nvSpPr>
          <p:cNvPr id="6" name="Rectangle 5"/>
          <p:cNvSpPr/>
          <p:nvPr/>
        </p:nvSpPr>
        <p:spPr bwMode="auto">
          <a:xfrm>
            <a:off x="457373" y="3562398"/>
            <a:ext cx="3180699" cy="640080"/>
          </a:xfrm>
          <a:prstGeom prst="rect">
            <a:avLst/>
          </a:prstGeom>
          <a:solidFill>
            <a:srgbClr val="EDC3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89633" defTabSz="913970" fontAlgn="base">
              <a:spcBef>
                <a:spcPct val="0"/>
              </a:spcBef>
              <a:spcAft>
                <a:spcPct val="0"/>
              </a:spcAft>
            </a:pPr>
            <a:r>
              <a:rPr lang="en-US" sz="2400" dirty="0">
                <a:solidFill>
                  <a:srgbClr val="282828"/>
                </a:solidFill>
                <a:latin typeface="Segoe UI Light" panose="020B0502040204020203" pitchFamily="34" charset="0"/>
                <a:cs typeface="Segoe UI Light" panose="020B0502040204020203" pitchFamily="34" charset="0"/>
              </a:rPr>
              <a:t>Samples</a:t>
            </a:r>
          </a:p>
        </p:txBody>
      </p:sp>
      <p:sp>
        <p:nvSpPr>
          <p:cNvPr id="10" name="Rectangle 9"/>
          <p:cNvSpPr/>
          <p:nvPr/>
        </p:nvSpPr>
        <p:spPr bwMode="auto">
          <a:xfrm>
            <a:off x="3771870" y="3562398"/>
            <a:ext cx="7867231" cy="640080"/>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4808" rIns="89617" bIns="44808" numCol="1" spcCol="0" rtlCol="0" fromWordArt="0" anchor="ctr" anchorCtr="0" forceAA="0" compatLnSpc="1">
            <a:prstTxWarp prst="textNoShape">
              <a:avLst/>
            </a:prstTxWarp>
            <a:noAutofit/>
          </a:bodyPr>
          <a:lstStyle/>
          <a:p>
            <a:pPr marL="89633" lvl="1"/>
            <a:r>
              <a:rPr lang="en-US" dirty="0">
                <a:solidFill>
                  <a:srgbClr val="282828"/>
                </a:solidFill>
                <a:latin typeface="Segoe UI" panose="020B0502040204020203" pitchFamily="34" charset="0"/>
                <a:cs typeface="Segoe UI" panose="020B0502040204020203" pitchFamily="34" charset="0"/>
                <a:hlinkClick r:id="rId2"/>
              </a:rPr>
              <a:t>http://github.com/PowerBI</a:t>
            </a:r>
            <a:endParaRPr lang="en-US" dirty="0">
              <a:solidFill>
                <a:srgbClr val="282828"/>
              </a:solidFill>
              <a:latin typeface="Segoe UI" panose="020B0502040204020203" pitchFamily="34" charset="0"/>
              <a:cs typeface="Segoe UI" panose="020B0502040204020203" pitchFamily="34" charset="0"/>
            </a:endParaRPr>
          </a:p>
        </p:txBody>
      </p:sp>
      <p:sp>
        <p:nvSpPr>
          <p:cNvPr id="11" name="Rectangle 10"/>
          <p:cNvSpPr/>
          <p:nvPr/>
        </p:nvSpPr>
        <p:spPr bwMode="auto">
          <a:xfrm>
            <a:off x="457373" y="5009372"/>
            <a:ext cx="3180699" cy="640080"/>
          </a:xfrm>
          <a:prstGeom prst="rect">
            <a:avLst/>
          </a:prstGeom>
          <a:solidFill>
            <a:srgbClr val="EDC3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89633" defTabSz="913970" fontAlgn="base">
              <a:spcBef>
                <a:spcPct val="0"/>
              </a:spcBef>
              <a:spcAft>
                <a:spcPct val="0"/>
              </a:spcAft>
            </a:pPr>
            <a:r>
              <a:rPr lang="en-US" sz="2400" dirty="0">
                <a:solidFill>
                  <a:srgbClr val="282828"/>
                </a:solidFill>
                <a:latin typeface="Segoe UI Light" panose="020B0502040204020203" pitchFamily="34" charset="0"/>
                <a:cs typeface="Segoe UI Light" panose="020B0502040204020203" pitchFamily="34" charset="0"/>
              </a:rPr>
              <a:t>Visuals gallery</a:t>
            </a:r>
          </a:p>
        </p:txBody>
      </p:sp>
      <p:sp>
        <p:nvSpPr>
          <p:cNvPr id="12" name="Rectangle 11"/>
          <p:cNvSpPr/>
          <p:nvPr/>
        </p:nvSpPr>
        <p:spPr bwMode="auto">
          <a:xfrm>
            <a:off x="3771870" y="5009372"/>
            <a:ext cx="7867231" cy="640080"/>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4808" rIns="89617" bIns="44808" numCol="1" spcCol="0" rtlCol="0" fromWordArt="0" anchor="ctr" anchorCtr="0" forceAA="0" compatLnSpc="1">
            <a:prstTxWarp prst="textNoShape">
              <a:avLst/>
            </a:prstTxWarp>
            <a:noAutofit/>
          </a:bodyPr>
          <a:lstStyle/>
          <a:p>
            <a:pPr marL="89633"/>
            <a:r>
              <a:rPr lang="en-US" dirty="0">
                <a:solidFill>
                  <a:srgbClr val="282828"/>
                </a:solidFill>
                <a:latin typeface="Segoe UI" panose="020B0502040204020203" pitchFamily="34" charset="0"/>
                <a:cs typeface="Segoe UI" panose="020B0502040204020203" pitchFamily="34" charset="0"/>
                <a:hlinkClick r:id="rId3"/>
              </a:rPr>
              <a:t>http://visuals.powerbi.com</a:t>
            </a:r>
            <a:endParaRPr lang="en-US" dirty="0">
              <a:solidFill>
                <a:srgbClr val="282828"/>
              </a:solidFill>
              <a:latin typeface="Segoe UI" panose="020B0502040204020203" pitchFamily="34" charset="0"/>
              <a:cs typeface="Segoe UI" panose="020B0502040204020203" pitchFamily="34" charset="0"/>
            </a:endParaRPr>
          </a:p>
        </p:txBody>
      </p:sp>
      <p:sp>
        <p:nvSpPr>
          <p:cNvPr id="13" name="Rectangle 12"/>
          <p:cNvSpPr/>
          <p:nvPr/>
        </p:nvSpPr>
        <p:spPr bwMode="auto">
          <a:xfrm>
            <a:off x="457373" y="2115424"/>
            <a:ext cx="3180699" cy="640080"/>
          </a:xfrm>
          <a:prstGeom prst="rect">
            <a:avLst/>
          </a:prstGeom>
          <a:solidFill>
            <a:srgbClr val="EDC3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89633" defTabSz="913970" fontAlgn="base">
              <a:spcBef>
                <a:spcPct val="0"/>
              </a:spcBef>
              <a:spcAft>
                <a:spcPct val="0"/>
              </a:spcAft>
            </a:pPr>
            <a:r>
              <a:rPr lang="en-US" sz="2400" dirty="0">
                <a:solidFill>
                  <a:srgbClr val="282828"/>
                </a:solidFill>
                <a:latin typeface="Segoe UI Light" panose="020B0502040204020203" pitchFamily="34" charset="0"/>
                <a:cs typeface="Segoe UI Light" panose="020B0502040204020203" pitchFamily="34" charset="0"/>
              </a:rPr>
              <a:t>Developer center</a:t>
            </a:r>
          </a:p>
        </p:txBody>
      </p:sp>
      <p:sp>
        <p:nvSpPr>
          <p:cNvPr id="14" name="Rectangle 13"/>
          <p:cNvSpPr/>
          <p:nvPr/>
        </p:nvSpPr>
        <p:spPr bwMode="auto">
          <a:xfrm>
            <a:off x="3771870" y="2115424"/>
            <a:ext cx="7867231" cy="640080"/>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4808" rIns="89617" bIns="44808" numCol="1" spcCol="0" rtlCol="0" fromWordArt="0" anchor="ctr" anchorCtr="0" forceAA="0" compatLnSpc="1">
            <a:prstTxWarp prst="textNoShape">
              <a:avLst/>
            </a:prstTxWarp>
            <a:noAutofit/>
          </a:bodyPr>
          <a:lstStyle/>
          <a:p>
            <a:r>
              <a:rPr lang="en-US" dirty="0">
                <a:solidFill>
                  <a:srgbClr val="282828"/>
                </a:solidFill>
                <a:latin typeface="Segoe UI" panose="020B0502040204020203" pitchFamily="34" charset="0"/>
                <a:cs typeface="Segoe UI" panose="020B0502040204020203" pitchFamily="34" charset="0"/>
                <a:hlinkClick r:id="rId4"/>
              </a:rPr>
              <a:t> http://dev.powerbi.com</a:t>
            </a:r>
            <a:endParaRPr lang="en-US" dirty="0">
              <a:solidFill>
                <a:srgbClr val="282828"/>
              </a:solidFill>
              <a:latin typeface="Segoe UI" panose="020B0502040204020203" pitchFamily="34" charset="0"/>
              <a:cs typeface="Segoe UI" panose="020B0502040204020203" pitchFamily="34" charset="0"/>
            </a:endParaRPr>
          </a:p>
        </p:txBody>
      </p:sp>
      <p:sp>
        <p:nvSpPr>
          <p:cNvPr id="15" name="Rectangle 14"/>
          <p:cNvSpPr/>
          <p:nvPr/>
        </p:nvSpPr>
        <p:spPr bwMode="auto">
          <a:xfrm>
            <a:off x="457373" y="4285885"/>
            <a:ext cx="3180699" cy="640080"/>
          </a:xfrm>
          <a:prstGeom prst="rect">
            <a:avLst/>
          </a:prstGeom>
          <a:solidFill>
            <a:srgbClr val="EDC3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89633" defTabSz="913970" fontAlgn="base">
              <a:spcBef>
                <a:spcPct val="0"/>
              </a:spcBef>
              <a:spcAft>
                <a:spcPct val="0"/>
              </a:spcAft>
            </a:pPr>
            <a:r>
              <a:rPr lang="en-US" sz="2400" dirty="0">
                <a:solidFill>
                  <a:srgbClr val="282828"/>
                </a:solidFill>
                <a:latin typeface="Segoe UI Light" panose="020B0502040204020203" pitchFamily="34" charset="0"/>
                <a:cs typeface="Segoe UI Light" panose="020B0502040204020203" pitchFamily="34" charset="0"/>
              </a:rPr>
              <a:t>Open source visuals</a:t>
            </a:r>
          </a:p>
        </p:txBody>
      </p:sp>
      <p:sp>
        <p:nvSpPr>
          <p:cNvPr id="16" name="Rectangle 15"/>
          <p:cNvSpPr/>
          <p:nvPr/>
        </p:nvSpPr>
        <p:spPr bwMode="auto">
          <a:xfrm>
            <a:off x="3771870" y="4285885"/>
            <a:ext cx="7867231" cy="640080"/>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4808" rIns="89617" bIns="44808" numCol="1" spcCol="0" rtlCol="0" fromWordArt="0" anchor="ctr" anchorCtr="0" forceAA="0" compatLnSpc="1">
            <a:prstTxWarp prst="textNoShape">
              <a:avLst/>
            </a:prstTxWarp>
            <a:noAutofit/>
          </a:bodyPr>
          <a:lstStyle/>
          <a:p>
            <a:pPr marL="89633"/>
            <a:r>
              <a:rPr lang="en-US" dirty="0">
                <a:solidFill>
                  <a:srgbClr val="282828"/>
                </a:solidFill>
                <a:latin typeface="Segoe UI" panose="020B0502040204020203" pitchFamily="34" charset="0"/>
                <a:cs typeface="Segoe UI" panose="020B0502040204020203" pitchFamily="34" charset="0"/>
                <a:hlinkClick r:id="rId5"/>
              </a:rPr>
              <a:t>http://github.com/Microsoft/PowerBI-visuals</a:t>
            </a:r>
            <a:endParaRPr lang="en-US" dirty="0">
              <a:solidFill>
                <a:srgbClr val="282828"/>
              </a:solidFill>
              <a:latin typeface="Segoe UI" panose="020B0502040204020203" pitchFamily="34" charset="0"/>
              <a:cs typeface="Segoe UI" panose="020B0502040204020203" pitchFamily="34" charset="0"/>
            </a:endParaRPr>
          </a:p>
        </p:txBody>
      </p:sp>
      <p:sp>
        <p:nvSpPr>
          <p:cNvPr id="17" name="Rectangle 16"/>
          <p:cNvSpPr/>
          <p:nvPr/>
        </p:nvSpPr>
        <p:spPr bwMode="auto">
          <a:xfrm>
            <a:off x="457373" y="5732859"/>
            <a:ext cx="3180699" cy="640080"/>
          </a:xfrm>
          <a:prstGeom prst="rect">
            <a:avLst/>
          </a:prstGeom>
          <a:solidFill>
            <a:srgbClr val="EDC3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89633" defTabSz="913970" fontAlgn="base">
              <a:spcBef>
                <a:spcPct val="0"/>
              </a:spcBef>
              <a:spcAft>
                <a:spcPct val="0"/>
              </a:spcAft>
            </a:pPr>
            <a:r>
              <a:rPr lang="en-US" sz="2400" dirty="0">
                <a:solidFill>
                  <a:srgbClr val="282828"/>
                </a:solidFill>
                <a:latin typeface="Segoe UI Light" panose="020B0502040204020203" pitchFamily="34" charset="0"/>
                <a:cs typeface="Segoe UI Light" panose="020B0502040204020203" pitchFamily="34" charset="0"/>
              </a:rPr>
              <a:t>Ask us questions</a:t>
            </a:r>
          </a:p>
        </p:txBody>
      </p:sp>
      <p:sp>
        <p:nvSpPr>
          <p:cNvPr id="18" name="Rectangle 17"/>
          <p:cNvSpPr/>
          <p:nvPr/>
        </p:nvSpPr>
        <p:spPr bwMode="auto">
          <a:xfrm>
            <a:off x="3771870" y="5732859"/>
            <a:ext cx="7867231" cy="640080"/>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4808" rIns="89617" bIns="44808" numCol="1" spcCol="0" rtlCol="0" fromWordArt="0" anchor="ctr" anchorCtr="0" forceAA="0" compatLnSpc="1">
            <a:prstTxWarp prst="textNoShape">
              <a:avLst/>
            </a:prstTxWarp>
            <a:noAutofit/>
          </a:bodyPr>
          <a:lstStyle/>
          <a:p>
            <a:pPr marL="89633"/>
            <a:r>
              <a:rPr lang="en-US" dirty="0">
                <a:solidFill>
                  <a:srgbClr val="282828"/>
                </a:solidFill>
                <a:latin typeface="Segoe UI" panose="020B0502040204020203" pitchFamily="34" charset="0"/>
                <a:cs typeface="Segoe UI" panose="020B0502040204020203" pitchFamily="34" charset="0"/>
                <a:hlinkClick r:id="rId6"/>
              </a:rPr>
              <a:t>http://stackoverflow.com/questions/tagged/powerbi</a:t>
            </a:r>
            <a:endParaRPr lang="en-US" dirty="0">
              <a:solidFill>
                <a:srgbClr val="282828"/>
              </a:solidFill>
              <a:latin typeface="Segoe UI" panose="020B0502040204020203" pitchFamily="34" charset="0"/>
              <a:cs typeface="Segoe UI" panose="020B0502040204020203" pitchFamily="34" charset="0"/>
            </a:endParaRPr>
          </a:p>
        </p:txBody>
      </p:sp>
      <p:sp>
        <p:nvSpPr>
          <p:cNvPr id="19" name="Rectangle 18"/>
          <p:cNvSpPr/>
          <p:nvPr/>
        </p:nvSpPr>
        <p:spPr bwMode="auto">
          <a:xfrm>
            <a:off x="457373" y="1391937"/>
            <a:ext cx="3180699" cy="640080"/>
          </a:xfrm>
          <a:prstGeom prst="rect">
            <a:avLst/>
          </a:prstGeom>
          <a:solidFill>
            <a:srgbClr val="EDC3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89633" defTabSz="913970" fontAlgn="base">
              <a:spcBef>
                <a:spcPct val="0"/>
              </a:spcBef>
              <a:spcAft>
                <a:spcPct val="0"/>
              </a:spcAft>
            </a:pPr>
            <a:r>
              <a:rPr lang="en-US" sz="2400" dirty="0">
                <a:solidFill>
                  <a:srgbClr val="282828"/>
                </a:solidFill>
                <a:latin typeface="Segoe UI Light" panose="020B0502040204020203" pitchFamily="34" charset="0"/>
                <a:cs typeface="Segoe UI Light" panose="020B0502040204020203" pitchFamily="34" charset="0"/>
              </a:rPr>
              <a:t>Home page</a:t>
            </a:r>
          </a:p>
        </p:txBody>
      </p:sp>
      <p:sp>
        <p:nvSpPr>
          <p:cNvPr id="20" name="Rectangle 19"/>
          <p:cNvSpPr/>
          <p:nvPr/>
        </p:nvSpPr>
        <p:spPr bwMode="auto">
          <a:xfrm>
            <a:off x="3771869" y="1391937"/>
            <a:ext cx="7867231" cy="640080"/>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4808" rIns="89617" bIns="44808" numCol="1" spcCol="0" rtlCol="0" fromWordArt="0" anchor="ctr" anchorCtr="0" forceAA="0" compatLnSpc="1">
            <a:prstTxWarp prst="textNoShape">
              <a:avLst/>
            </a:prstTxWarp>
            <a:noAutofit/>
          </a:bodyPr>
          <a:lstStyle/>
          <a:p>
            <a:r>
              <a:rPr lang="en-US" dirty="0">
                <a:solidFill>
                  <a:srgbClr val="282828"/>
                </a:solidFill>
                <a:latin typeface="Segoe UI" panose="020B0502040204020203" pitchFamily="34" charset="0"/>
                <a:cs typeface="Segoe UI" panose="020B0502040204020203" pitchFamily="34" charset="0"/>
                <a:hlinkClick r:id="rId7"/>
              </a:rPr>
              <a:t> http://azure.com/powerbiembedded</a:t>
            </a:r>
            <a:endParaRPr lang="en-US" dirty="0">
              <a:solidFill>
                <a:srgbClr val="282828"/>
              </a:solidFill>
              <a:latin typeface="Segoe UI" panose="020B0502040204020203" pitchFamily="34" charset="0"/>
              <a:cs typeface="Segoe UI" panose="020B0502040204020203" pitchFamily="34" charset="0"/>
            </a:endParaRPr>
          </a:p>
        </p:txBody>
      </p:sp>
      <p:sp>
        <p:nvSpPr>
          <p:cNvPr id="22" name="Rectangle 21"/>
          <p:cNvSpPr/>
          <p:nvPr/>
        </p:nvSpPr>
        <p:spPr bwMode="auto">
          <a:xfrm>
            <a:off x="3771870" y="2838911"/>
            <a:ext cx="7867231" cy="640080"/>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4808" rIns="89617" bIns="44808" numCol="1" spcCol="0" rtlCol="0" fromWordArt="0" anchor="ctr" anchorCtr="0" forceAA="0" compatLnSpc="1">
            <a:prstTxWarp prst="textNoShape">
              <a:avLst/>
            </a:prstTxWarp>
            <a:noAutofit/>
          </a:bodyPr>
          <a:lstStyle/>
          <a:p>
            <a:pPr marL="89633" lvl="1"/>
            <a:r>
              <a:rPr lang="en-US" dirty="0">
                <a:solidFill>
                  <a:srgbClr val="282828"/>
                </a:solidFill>
                <a:latin typeface="Segoe UI" panose="020B0502040204020203" pitchFamily="34" charset="0"/>
                <a:cs typeface="Segoe UI" panose="020B0502040204020203" pitchFamily="34" charset="0"/>
                <a:hlinkClick r:id="rId8"/>
              </a:rPr>
              <a:t>http://blogs.msdn.com/powerbidev</a:t>
            </a:r>
            <a:endParaRPr lang="en-US" dirty="0">
              <a:solidFill>
                <a:srgbClr val="282828"/>
              </a:solidFill>
              <a:latin typeface="Segoe UI" panose="020B0502040204020203" pitchFamily="34" charset="0"/>
              <a:cs typeface="Segoe UI" panose="020B0502040204020203" pitchFamily="34" charset="0"/>
            </a:endParaRPr>
          </a:p>
        </p:txBody>
      </p:sp>
      <p:sp>
        <p:nvSpPr>
          <p:cNvPr id="23" name="Rectangle 22"/>
          <p:cNvSpPr/>
          <p:nvPr/>
        </p:nvSpPr>
        <p:spPr>
          <a:xfrm>
            <a:off x="0" y="-13816"/>
            <a:ext cx="12192000" cy="1534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i="0" u="none" strike="noStrike" kern="0" cap="none" spc="0" normalizeH="0" baseline="0" noProof="0" dirty="0">
                <a:ln>
                  <a:noFill/>
                </a:ln>
                <a:solidFill>
                  <a:srgbClr val="282828"/>
                </a:solidFill>
                <a:effectLst/>
                <a:uLnTx/>
                <a:uFillTx/>
                <a:latin typeface="Segoe UI Light" panose="020B0502040204020203" pitchFamily="34" charset="0"/>
                <a:ea typeface="Segoe UI Black" panose="020B0A02040204020203" pitchFamily="34" charset="0"/>
                <a:cs typeface="Segoe UI Light" panose="020B0502040204020203" pitchFamily="34" charset="0"/>
              </a:rPr>
              <a:t>Developer resources</a:t>
            </a:r>
            <a:endParaRPr kumimoji="0" lang="en-US" sz="480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2247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Introducing the Power BI online service</a:t>
            </a:r>
            <a:endParaRPr lang="en-US" dirty="0"/>
          </a:p>
        </p:txBody>
      </p:sp>
      <p:sp>
        <p:nvSpPr>
          <p:cNvPr id="3" name="Content Placeholder 2"/>
          <p:cNvSpPr>
            <a:spLocks noGrp="1"/>
          </p:cNvSpPr>
          <p:nvPr>
            <p:ph sz="quarter" idx="10"/>
          </p:nvPr>
        </p:nvSpPr>
        <p:spPr/>
        <p:txBody>
          <a:bodyPr/>
          <a:lstStyle/>
          <a:p>
            <a:r>
              <a:rPr lang="en-AU" dirty="0"/>
              <a:t>Continued</a:t>
            </a:r>
            <a:endParaRPr lang="en-US" dirty="0"/>
          </a:p>
        </p:txBody>
      </p:sp>
      <p:sp>
        <p:nvSpPr>
          <p:cNvPr id="4" name="Text Placeholder 3"/>
          <p:cNvSpPr>
            <a:spLocks noGrp="1"/>
          </p:cNvSpPr>
          <p:nvPr>
            <p:ph type="body" sz="quarter" idx="11"/>
          </p:nvPr>
        </p:nvSpPr>
        <p:spPr/>
        <p:txBody>
          <a:bodyPr>
            <a:normAutofit/>
          </a:bodyPr>
          <a:lstStyle/>
          <a:p>
            <a:r>
              <a:rPr lang="en-AU" dirty="0"/>
              <a:t>Users typically work with Power BI “building blocks”:</a:t>
            </a:r>
          </a:p>
          <a:p>
            <a:pPr lvl="1"/>
            <a:r>
              <a:rPr lang="en-AU" dirty="0"/>
              <a:t>Datasets</a:t>
            </a:r>
          </a:p>
          <a:p>
            <a:pPr lvl="1"/>
            <a:r>
              <a:rPr lang="en-AU" dirty="0"/>
              <a:t>Reports</a:t>
            </a:r>
          </a:p>
          <a:p>
            <a:pPr lvl="1"/>
            <a:r>
              <a:rPr lang="en-AU" dirty="0"/>
              <a:t>Dashboards</a:t>
            </a:r>
          </a:p>
          <a:p>
            <a:r>
              <a:rPr lang="en-AU" dirty="0"/>
              <a:t>Use the </a:t>
            </a:r>
            <a:r>
              <a:rPr lang="en-AU" b="1" dirty="0"/>
              <a:t>Navigation Pane </a:t>
            </a:r>
            <a:r>
              <a:rPr lang="en-AU" dirty="0"/>
              <a:t>to create, or </a:t>
            </a:r>
            <a:br>
              <a:rPr lang="en-AU" dirty="0"/>
            </a:br>
            <a:r>
              <a:rPr lang="en-AU" dirty="0"/>
              <a:t>select items of interest</a:t>
            </a:r>
            <a:endParaRPr lang="en-US" dirty="0"/>
          </a:p>
        </p:txBody>
      </p:sp>
      <p:sp>
        <p:nvSpPr>
          <p:cNvPr id="5" name="TextBox 4"/>
          <p:cNvSpPr txBox="1"/>
          <p:nvPr/>
        </p:nvSpPr>
        <p:spPr>
          <a:xfrm>
            <a:off x="475520" y="5485574"/>
            <a:ext cx="3394991" cy="1043363"/>
          </a:xfrm>
          <a:prstGeom prst="rect">
            <a:avLst/>
          </a:prstGeom>
          <a:solidFill>
            <a:schemeClr val="accent1"/>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AU" sz="1800" b="0" i="0" u="none" strike="noStrike" kern="0" cap="none" spc="0" normalizeH="0" baseline="0" noProof="0" dirty="0">
                <a:ln>
                  <a:noFill/>
                </a:ln>
                <a:gradFill>
                  <a:gsLst>
                    <a:gs pos="2917">
                      <a:schemeClr val="tx1"/>
                    </a:gs>
                    <a:gs pos="30000">
                      <a:schemeClr val="tx1"/>
                    </a:gs>
                  </a:gsLst>
                  <a:lin ang="5400000" scaled="0"/>
                </a:gradFill>
                <a:effectLst/>
                <a:uLnTx/>
                <a:uFillTx/>
              </a:rPr>
              <a:t>Note: </a:t>
            </a: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Creating and managing datasets will be covered in the next module</a:t>
            </a: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9458784" y="3134438"/>
            <a:ext cx="2134127" cy="3394499"/>
          </a:xfrm>
          <a:prstGeom prst="rect">
            <a:avLst/>
          </a:prstGeom>
        </p:spPr>
      </p:pic>
    </p:spTree>
    <p:extLst>
      <p:ext uri="{BB962C8B-B14F-4D97-AF65-F5344CB8AC3E}">
        <p14:creationId xmlns:p14="http://schemas.microsoft.com/office/powerpoint/2010/main" val="15410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Transform data into intelligent action</a:t>
            </a:r>
          </a:p>
        </p:txBody>
      </p:sp>
      <p:sp>
        <p:nvSpPr>
          <p:cNvPr id="134" name="Rectangle 133"/>
          <p:cNvSpPr/>
          <p:nvPr/>
        </p:nvSpPr>
        <p:spPr bwMode="auto">
          <a:xfrm>
            <a:off x="7848562" y="1360546"/>
            <a:ext cx="1627734" cy="287052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sp>
        <p:nvSpPr>
          <p:cNvPr id="142" name="Rectangle 141"/>
          <p:cNvSpPr/>
          <p:nvPr/>
        </p:nvSpPr>
        <p:spPr bwMode="auto">
          <a:xfrm>
            <a:off x="7848562" y="4355367"/>
            <a:ext cx="1627734" cy="1267590"/>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31" name="Rectangle 130"/>
          <p:cNvSpPr/>
          <p:nvPr/>
        </p:nvSpPr>
        <p:spPr bwMode="auto">
          <a:xfrm>
            <a:off x="2626936" y="1360546"/>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367479" y="1360547"/>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133" name="Rectangle 132"/>
          <p:cNvSpPr/>
          <p:nvPr/>
        </p:nvSpPr>
        <p:spPr bwMode="auto">
          <a:xfrm>
            <a:off x="6108020" y="1360547"/>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135" name="Rectangle 134"/>
          <p:cNvSpPr/>
          <p:nvPr/>
        </p:nvSpPr>
        <p:spPr>
          <a:xfrm>
            <a:off x="8477444" y="3702647"/>
            <a:ext cx="1188805" cy="261610"/>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Cortana</a:t>
            </a:r>
          </a:p>
        </p:txBody>
      </p:sp>
      <p:grpSp>
        <p:nvGrpSpPr>
          <p:cNvPr id="136" name="Group 135"/>
          <p:cNvGrpSpPr/>
          <p:nvPr/>
        </p:nvGrpSpPr>
        <p:grpSpPr>
          <a:xfrm>
            <a:off x="8106453" y="3675547"/>
            <a:ext cx="295835" cy="295835"/>
            <a:chOff x="3236100" y="589298"/>
            <a:chExt cx="5641200" cy="5641200"/>
          </a:xfrm>
        </p:grpSpPr>
        <p:sp>
          <p:nvSpPr>
            <p:cNvPr id="13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kern="0" dirty="0" err="1">
                <a:solidFill>
                  <a:schemeClr val="tx1"/>
                </a:solidFill>
                <a:ea typeface="Segoe UI" pitchFamily="34" charset="0"/>
                <a:cs typeface="Segoe UI" pitchFamily="34" charset="0"/>
              </a:endParaRPr>
            </a:p>
          </p:txBody>
        </p:sp>
        <p:sp>
          <p:nvSpPr>
            <p:cNvPr id="13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kern="0" dirty="0" err="1">
                <a:solidFill>
                  <a:schemeClr val="tx1"/>
                </a:solidFill>
                <a:ea typeface="Segoe UI" pitchFamily="34" charset="0"/>
                <a:cs typeface="Segoe UI" pitchFamily="34" charset="0"/>
              </a:endParaRPr>
            </a:p>
          </p:txBody>
        </p:sp>
      </p:grpSp>
      <p:sp>
        <p:nvSpPr>
          <p:cNvPr id="141" name="Rectangle 140"/>
          <p:cNvSpPr/>
          <p:nvPr/>
        </p:nvSpPr>
        <p:spPr>
          <a:xfrm>
            <a:off x="3145110" y="3702648"/>
            <a:ext cx="1190817" cy="259799"/>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Event Hubs</a:t>
            </a:r>
            <a:endParaRPr lang="en-US" sz="1100" kern="0" dirty="0">
              <a:solidFill>
                <a:sysClr val="windowText" lastClr="000000"/>
              </a:solidFill>
            </a:endParaRPr>
          </a:p>
        </p:txBody>
      </p:sp>
      <p:sp>
        <p:nvSpPr>
          <p:cNvPr id="143" name="Rectangle 142"/>
          <p:cNvSpPr/>
          <p:nvPr/>
        </p:nvSpPr>
        <p:spPr>
          <a:xfrm>
            <a:off x="6697340" y="3544051"/>
            <a:ext cx="1188805" cy="600164"/>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HDInsight </a:t>
            </a:r>
          </a:p>
          <a:p>
            <a:pPr defTabSz="896386"/>
            <a:r>
              <a:rPr lang="en-US" sz="1100" kern="0" dirty="0">
                <a:solidFill>
                  <a:sysClr val="windowText" lastClr="000000"/>
                </a:solidFill>
                <a:cs typeface="Segoe UI Semilight" panose="020B0402040204020203" pitchFamily="34" charset="0"/>
              </a:rPr>
              <a:t>(Hadoop and Spark)</a:t>
            </a:r>
          </a:p>
        </p:txBody>
      </p:sp>
      <p:sp>
        <p:nvSpPr>
          <p:cNvPr id="140" name="Rectangle 139"/>
          <p:cNvSpPr/>
          <p:nvPr/>
        </p:nvSpPr>
        <p:spPr>
          <a:xfrm>
            <a:off x="6697340" y="4479675"/>
            <a:ext cx="849799" cy="430887"/>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Stream Analytics</a:t>
            </a:r>
          </a:p>
        </p:txBody>
      </p:sp>
      <p:sp>
        <p:nvSpPr>
          <p:cNvPr id="189" name="Rectangle 188"/>
          <p:cNvSpPr/>
          <p:nvPr/>
        </p:nvSpPr>
        <p:spPr>
          <a:xfrm>
            <a:off x="2126699" y="5900454"/>
            <a:ext cx="874688" cy="300880"/>
          </a:xfrm>
          <a:prstGeom prst="rect">
            <a:avLst/>
          </a:prstGeom>
        </p:spPr>
        <p:txBody>
          <a:bodyPr wrap="none" lIns="0" tIns="0" rIns="0" bIns="0" anchor="ctr">
            <a:noAutofit/>
          </a:bodyPr>
          <a:lstStyle/>
          <a:p>
            <a:pPr defTabSz="896386">
              <a:lnSpc>
                <a:spcPct val="90000"/>
              </a:lnSpc>
            </a:pPr>
            <a:r>
              <a:rPr lang="en-US" sz="2400" kern="0" dirty="0">
                <a:solidFill>
                  <a:schemeClr val="bg2"/>
                </a:solidFill>
                <a:latin typeface="+mj-lt"/>
              </a:rPr>
              <a:t>Data</a:t>
            </a:r>
          </a:p>
        </p:txBody>
      </p:sp>
      <p:sp>
        <p:nvSpPr>
          <p:cNvPr id="190" name="Rectangle 189"/>
          <p:cNvSpPr/>
          <p:nvPr/>
        </p:nvSpPr>
        <p:spPr>
          <a:xfrm>
            <a:off x="5332740" y="5866228"/>
            <a:ext cx="1455528" cy="369332"/>
          </a:xfrm>
          <a:prstGeom prst="rect">
            <a:avLst/>
          </a:prstGeom>
        </p:spPr>
        <p:txBody>
          <a:bodyPr wrap="none" lIns="0" tIns="0" rIns="0" bIns="0" anchor="ctr">
            <a:spAutoFit/>
          </a:bodyPr>
          <a:lstStyle/>
          <a:p>
            <a:pPr algn="ctr" defTabSz="724873">
              <a:spcBef>
                <a:spcPct val="0"/>
              </a:spcBef>
              <a:spcAft>
                <a:spcPct val="35000"/>
              </a:spcAft>
            </a:pPr>
            <a:r>
              <a:rPr lang="en-US" sz="2400" kern="0" dirty="0">
                <a:solidFill>
                  <a:schemeClr val="bg2"/>
                </a:solidFill>
                <a:latin typeface="+mj-lt"/>
              </a:rPr>
              <a:t>Intelligence</a:t>
            </a:r>
            <a:endParaRPr lang="en-US" b="1" kern="0" spc="-30" dirty="0">
              <a:solidFill>
                <a:schemeClr val="bg2"/>
              </a:solidFill>
              <a:latin typeface="Segoe UI Semilight" panose="020B0402040204020203" pitchFamily="34" charset="0"/>
              <a:cs typeface="Segoe UI Semilight" panose="020B0402040204020203" pitchFamily="34" charset="0"/>
            </a:endParaRPr>
          </a:p>
        </p:txBody>
      </p:sp>
      <p:cxnSp>
        <p:nvCxnSpPr>
          <p:cNvPr id="192" name="Straight Connector 191"/>
          <p:cNvCxnSpPr/>
          <p:nvPr/>
        </p:nvCxnSpPr>
        <p:spPr>
          <a:xfrm>
            <a:off x="3437991" y="6051467"/>
            <a:ext cx="1271086"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rot="13500000">
            <a:off x="4511642" y="5967142"/>
            <a:ext cx="170045" cy="167504"/>
            <a:chOff x="402446" y="5872915"/>
            <a:chExt cx="292608" cy="288235"/>
          </a:xfrm>
          <a:solidFill>
            <a:schemeClr val="tx1">
              <a:lumMod val="85000"/>
            </a:schemeClr>
          </a:solidFill>
        </p:grpSpPr>
        <p:cxnSp>
          <p:nvCxnSpPr>
            <p:cNvPr id="194" name="Straight Connector 193"/>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7576708" y="6051467"/>
            <a:ext cx="1271086"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rot="13500000">
            <a:off x="8650359" y="5967142"/>
            <a:ext cx="170045" cy="167504"/>
            <a:chOff x="402446" y="5872915"/>
            <a:chExt cx="292608" cy="288235"/>
          </a:xfrm>
          <a:solidFill>
            <a:schemeClr val="tx1">
              <a:lumMod val="85000"/>
            </a:schemeClr>
          </a:solidFill>
        </p:grpSpPr>
        <p:cxnSp>
          <p:nvCxnSpPr>
            <p:cNvPr id="199" name="Straight Connector 198"/>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9583111" y="5897283"/>
            <a:ext cx="1405919" cy="307222"/>
          </a:xfrm>
          <a:prstGeom prst="rect">
            <a:avLst/>
          </a:prstGeom>
        </p:spPr>
        <p:txBody>
          <a:bodyPr wrap="none" lIns="0" tIns="0" rIns="0" bIns="0" anchor="ctr">
            <a:noAutofit/>
          </a:bodyPr>
          <a:lstStyle/>
          <a:p>
            <a:pPr defTabSz="896386">
              <a:lnSpc>
                <a:spcPct val="90000"/>
              </a:lnSpc>
            </a:pPr>
            <a:r>
              <a:rPr lang="en-US" sz="2400" kern="0" dirty="0">
                <a:solidFill>
                  <a:schemeClr val="bg2"/>
                </a:solidFill>
                <a:latin typeface="+mj-lt"/>
              </a:rPr>
              <a:t>Action</a:t>
            </a:r>
          </a:p>
        </p:txBody>
      </p:sp>
      <p:sp>
        <p:nvSpPr>
          <p:cNvPr id="203" name="Freeform 202"/>
          <p:cNvSpPr/>
          <p:nvPr/>
        </p:nvSpPr>
        <p:spPr bwMode="auto">
          <a:xfrm>
            <a:off x="2427956" y="1369115"/>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kern="0">
              <a:solidFill>
                <a:sysClr val="windowText" lastClr="000000"/>
              </a:solidFill>
            </a:endParaRPr>
          </a:p>
        </p:txBody>
      </p:sp>
      <p:sp>
        <p:nvSpPr>
          <p:cNvPr id="206" name="Freeform 205"/>
          <p:cNvSpPr/>
          <p:nvPr/>
        </p:nvSpPr>
        <p:spPr bwMode="auto">
          <a:xfrm flipH="1">
            <a:off x="9562528" y="1369115"/>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kern="0">
              <a:solidFill>
                <a:sysClr val="windowText" lastClr="000000"/>
              </a:solidFill>
            </a:endParaRPr>
          </a:p>
        </p:txBody>
      </p:sp>
      <p:cxnSp>
        <p:nvCxnSpPr>
          <p:cNvPr id="207" name="Straight Connector 206"/>
          <p:cNvCxnSpPr/>
          <p:nvPr/>
        </p:nvCxnSpPr>
        <p:spPr>
          <a:xfrm flipH="1">
            <a:off x="9562528" y="3506583"/>
            <a:ext cx="28900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305429" y="1661976"/>
            <a:ext cx="1021276" cy="458313"/>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pPr>
            <a:r>
              <a:rPr lang="en-US" sz="1200" kern="0" spc="-30" dirty="0">
                <a:solidFill>
                  <a:schemeClr val="bg2"/>
                </a:solidFill>
                <a:latin typeface="Segoe UI Semilight" panose="020B0402040204020203" pitchFamily="34" charset="0"/>
                <a:cs typeface="Segoe UI Semilight" panose="020B0402040204020203" pitchFamily="34" charset="0"/>
              </a:rPr>
              <a:t>People</a:t>
            </a:r>
          </a:p>
        </p:txBody>
      </p:sp>
      <p:sp>
        <p:nvSpPr>
          <p:cNvPr id="209" name="TextBox 208"/>
          <p:cNvSpPr txBox="1"/>
          <p:nvPr/>
        </p:nvSpPr>
        <p:spPr>
          <a:xfrm>
            <a:off x="10557259" y="4763673"/>
            <a:ext cx="813484" cy="332399"/>
          </a:xfrm>
          <a:prstGeom prst="rect">
            <a:avLst/>
          </a:prstGeom>
          <a:noFill/>
        </p:spPr>
        <p:txBody>
          <a:bodyPr wrap="square" lIns="0" tIns="0" rIns="0" bIns="0" rtlCol="0">
            <a:spAutoFit/>
          </a:bodyPr>
          <a:lstStyle/>
          <a:p>
            <a:pPr defTabSz="932384">
              <a:lnSpc>
                <a:spcPct val="90000"/>
              </a:lnSpc>
              <a:spcBef>
                <a:spcPct val="0"/>
              </a:spcBef>
              <a:spcAft>
                <a:spcPts val="600"/>
              </a:spcAft>
            </a:pPr>
            <a:r>
              <a:rPr lang="en-US" sz="1200" kern="0" spc="-30" dirty="0">
                <a:solidFill>
                  <a:schemeClr val="bg2"/>
                </a:solidFill>
                <a:latin typeface="Segoe UI Semilight" panose="020B0402040204020203" pitchFamily="34" charset="0"/>
                <a:cs typeface="Segoe UI Semilight" panose="020B0402040204020203" pitchFamily="34" charset="0"/>
              </a:rPr>
              <a:t>Automated </a:t>
            </a:r>
            <a:br>
              <a:rPr lang="en-US" sz="1200" kern="0" spc="-30" dirty="0">
                <a:solidFill>
                  <a:schemeClr val="bg2"/>
                </a:solidFill>
                <a:latin typeface="Segoe UI Semilight" panose="020B0402040204020203" pitchFamily="34" charset="0"/>
                <a:cs typeface="Segoe UI Semilight" panose="020B0402040204020203" pitchFamily="34" charset="0"/>
              </a:rPr>
            </a:br>
            <a:r>
              <a:rPr lang="en-US" sz="1200" kern="0" spc="-30" dirty="0">
                <a:solidFill>
                  <a:schemeClr val="bg2"/>
                </a:solidFill>
                <a:latin typeface="Segoe UI Semilight" panose="020B0402040204020203" pitchFamily="34" charset="0"/>
                <a:cs typeface="Segoe UI Semilight" panose="020B0402040204020203" pitchFamily="34" charset="0"/>
              </a:rPr>
              <a:t>Systems</a:t>
            </a:r>
          </a:p>
        </p:txBody>
      </p:sp>
      <p:grpSp>
        <p:nvGrpSpPr>
          <p:cNvPr id="210" name="Group 209"/>
          <p:cNvGrpSpPr/>
          <p:nvPr/>
        </p:nvGrpSpPr>
        <p:grpSpPr>
          <a:xfrm>
            <a:off x="9932983" y="1697710"/>
            <a:ext cx="353425" cy="361026"/>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215" name="Group 214"/>
          <p:cNvGrpSpPr/>
          <p:nvPr/>
        </p:nvGrpSpPr>
        <p:grpSpPr>
          <a:xfrm>
            <a:off x="9979993" y="4693505"/>
            <a:ext cx="361410" cy="451762"/>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0" name="Group 9"/>
          <p:cNvGrpSpPr/>
          <p:nvPr/>
        </p:nvGrpSpPr>
        <p:grpSpPr>
          <a:xfrm>
            <a:off x="9828594" y="2845608"/>
            <a:ext cx="1760336" cy="1445432"/>
            <a:chOff x="9910801" y="2434267"/>
            <a:chExt cx="1878892" cy="1542780"/>
          </a:xfrm>
          <a:solidFill>
            <a:schemeClr val="accent2"/>
          </a:solidFill>
        </p:grpSpPr>
        <p:sp>
          <p:nvSpPr>
            <p:cNvPr id="218" name="TextBox 217"/>
            <p:cNvSpPr txBox="1"/>
            <p:nvPr/>
          </p:nvSpPr>
          <p:spPr>
            <a:xfrm>
              <a:off x="9910801" y="3234749"/>
              <a:ext cx="1090058" cy="489180"/>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pPr>
              <a:r>
                <a:rPr lang="en-US" sz="1200" kern="0" spc="-30" dirty="0">
                  <a:solidFill>
                    <a:schemeClr val="bg2"/>
                  </a:solidFill>
                  <a:latin typeface="Segoe UI Semilight" panose="020B0402040204020203" pitchFamily="34" charset="0"/>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TextBox 223"/>
              <p:cNvSpPr txBox="1"/>
              <p:nvPr/>
            </p:nvSpPr>
            <p:spPr>
              <a:xfrm>
                <a:off x="11212738" y="3022354"/>
                <a:ext cx="473389" cy="172465"/>
              </a:xfrm>
              <a:prstGeom prst="rect">
                <a:avLst/>
              </a:prstGeom>
              <a:noFill/>
            </p:spPr>
            <p:txBody>
              <a:bodyPr wrap="square" lIns="0" tIns="0" rIns="0" bIns="0" rtlCol="0">
                <a:spAutoFit/>
              </a:bodyPr>
              <a:lstStyle/>
              <a:p>
                <a:pPr defTabSz="932384">
                  <a:spcBef>
                    <a:spcPct val="0"/>
                  </a:spcBef>
                  <a:spcAft>
                    <a:spcPts val="600"/>
                  </a:spcAft>
                </a:pPr>
                <a:r>
                  <a:rPr lang="en-US" sz="1050" kern="0" dirty="0">
                    <a:solidFill>
                      <a:schemeClr val="accent2"/>
                    </a:solidFill>
                    <a:cs typeface="Segoe UI Semilight" panose="020B0402040204020203" pitchFamily="34" charset="0"/>
                  </a:rPr>
                  <a:t>Web</a:t>
                </a:r>
              </a:p>
            </p:txBody>
          </p:sp>
          <p:sp>
            <p:nvSpPr>
              <p:cNvPr id="225" name="TextBox 224"/>
              <p:cNvSpPr txBox="1"/>
              <p:nvPr/>
            </p:nvSpPr>
            <p:spPr>
              <a:xfrm>
                <a:off x="11212738" y="3571985"/>
                <a:ext cx="473389" cy="172465"/>
              </a:xfrm>
              <a:prstGeom prst="rect">
                <a:avLst/>
              </a:prstGeom>
              <a:noFill/>
            </p:spPr>
            <p:txBody>
              <a:bodyPr wrap="square" lIns="0" tIns="0" rIns="0" bIns="0" rtlCol="0">
                <a:spAutoFit/>
              </a:bodyPr>
              <a:lstStyle/>
              <a:p>
                <a:pPr defTabSz="932384">
                  <a:spcBef>
                    <a:spcPct val="0"/>
                  </a:spcBef>
                  <a:spcAft>
                    <a:spcPts val="600"/>
                  </a:spcAft>
                </a:pPr>
                <a:r>
                  <a:rPr lang="en-US" sz="1050" kern="0" dirty="0">
                    <a:solidFill>
                      <a:schemeClr val="accent2"/>
                    </a:solidFill>
                    <a:cs typeface="Segoe UI Semilight" panose="020B0402040204020203" pitchFamily="34" charset="0"/>
                  </a:rPr>
                  <a:t>Mobile</a:t>
                </a:r>
              </a:p>
            </p:txBody>
          </p:sp>
          <p:sp>
            <p:nvSpPr>
              <p:cNvPr id="226" name="TextBox 225"/>
              <p:cNvSpPr txBox="1"/>
              <p:nvPr/>
            </p:nvSpPr>
            <p:spPr>
              <a:xfrm>
                <a:off x="11212738" y="4160204"/>
                <a:ext cx="473389" cy="172465"/>
              </a:xfrm>
              <a:prstGeom prst="rect">
                <a:avLst/>
              </a:prstGeom>
              <a:noFill/>
            </p:spPr>
            <p:txBody>
              <a:bodyPr wrap="square" lIns="0" tIns="0" rIns="0" bIns="0" rtlCol="0">
                <a:spAutoFit/>
              </a:bodyPr>
              <a:lstStyle/>
              <a:p>
                <a:pPr defTabSz="932384">
                  <a:spcBef>
                    <a:spcPct val="0"/>
                  </a:spcBef>
                  <a:spcAft>
                    <a:spcPts val="600"/>
                  </a:spcAft>
                </a:pPr>
                <a:r>
                  <a:rPr lang="en-US" sz="1050" kern="0" dirty="0">
                    <a:solidFill>
                      <a:schemeClr val="accent2"/>
                    </a:solidFill>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896386"/>
                <a:endParaRPr lang="en-US" kern="0">
                  <a:solidFill>
                    <a:sysClr val="windowText" lastClr="000000"/>
                  </a:solidFill>
                </a:endParaRPr>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accent2"/>
                  </a:solidFill>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39" name="Rectangle 138"/>
          <p:cNvSpPr/>
          <p:nvPr/>
        </p:nvSpPr>
        <p:spPr>
          <a:xfrm>
            <a:off x="8477444" y="2846796"/>
            <a:ext cx="1188805" cy="430887"/>
          </a:xfrm>
          <a:prstGeom prst="rect">
            <a:avLst/>
          </a:prstGeom>
        </p:spPr>
        <p:txBody>
          <a:bodyPr wrap="square" anchor="ctr">
            <a:spAutoFit/>
          </a:bodyPr>
          <a:lstStyle/>
          <a:p>
            <a:pPr defTabSz="896386"/>
            <a:r>
              <a:rPr lang="en-US" sz="1100" kern="0" dirty="0">
                <a:solidFill>
                  <a:sysClr val="windowText" lastClr="000000"/>
                </a:solidFill>
                <a:cs typeface="Segoe UI Semilight" panose="020B0402040204020203" pitchFamily="34" charset="0"/>
              </a:rPr>
              <a:t>Bot </a:t>
            </a:r>
            <a:br>
              <a:rPr lang="en-US" sz="1100" kern="0" dirty="0">
                <a:solidFill>
                  <a:sysClr val="windowText" lastClr="000000"/>
                </a:solidFill>
                <a:cs typeface="Segoe UI Semilight" panose="020B0402040204020203" pitchFamily="34" charset="0"/>
              </a:rPr>
            </a:br>
            <a:r>
              <a:rPr lang="en-US" sz="1100" kern="0" dirty="0">
                <a:solidFill>
                  <a:sysClr val="windowText" lastClr="000000"/>
                </a:solidFill>
                <a:cs typeface="Segoe UI Semilight" panose="020B0402040204020203" pitchFamily="34" charset="0"/>
              </a:rPr>
              <a:t>Framework</a:t>
            </a:r>
          </a:p>
        </p:txBody>
      </p:sp>
      <p:sp>
        <p:nvSpPr>
          <p:cNvPr id="145" name="Rectangle 144"/>
          <p:cNvSpPr/>
          <p:nvPr/>
        </p:nvSpPr>
        <p:spPr>
          <a:xfrm>
            <a:off x="4847393" y="2860389"/>
            <a:ext cx="1190817" cy="430887"/>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SQL Data </a:t>
            </a:r>
          </a:p>
          <a:p>
            <a:pPr defTabSz="896386"/>
            <a:r>
              <a:rPr lang="en-US" sz="1100" kern="0" dirty="0">
                <a:solidFill>
                  <a:sysClr val="windowText" lastClr="000000"/>
                </a:solidFill>
                <a:cs typeface="Segoe UI Semilight" panose="020B0402040204020203" pitchFamily="34" charset="0"/>
              </a:rPr>
              <a:t>Warehouse</a:t>
            </a:r>
          </a:p>
        </p:txBody>
      </p:sp>
      <p:sp>
        <p:nvSpPr>
          <p:cNvPr id="144" name="Rectangle 143"/>
          <p:cNvSpPr/>
          <p:nvPr/>
        </p:nvSpPr>
        <p:spPr>
          <a:xfrm>
            <a:off x="3145110" y="2959570"/>
            <a:ext cx="1190817" cy="261610"/>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Data Catalog</a:t>
            </a:r>
          </a:p>
        </p:txBody>
      </p:sp>
      <p:grpSp>
        <p:nvGrpSpPr>
          <p:cNvPr id="231" name="Group 230"/>
          <p:cNvGrpSpPr/>
          <p:nvPr/>
        </p:nvGrpSpPr>
        <p:grpSpPr>
          <a:xfrm>
            <a:off x="2850073" y="2919805"/>
            <a:ext cx="257645" cy="274068"/>
            <a:chOff x="3232150" y="382588"/>
            <a:chExt cx="5727700" cy="6092825"/>
          </a:xfrm>
          <a:solidFill>
            <a:schemeClr val="tx1"/>
          </a:solidFill>
        </p:grpSpPr>
        <p:sp>
          <p:nvSpPr>
            <p:cNvPr id="2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50" name="Rectangle 149"/>
          <p:cNvSpPr/>
          <p:nvPr/>
        </p:nvSpPr>
        <p:spPr>
          <a:xfrm>
            <a:off x="6697340" y="2860389"/>
            <a:ext cx="1188805" cy="430887"/>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Data Lake Analytics</a:t>
            </a:r>
          </a:p>
        </p:txBody>
      </p:sp>
      <p:grpSp>
        <p:nvGrpSpPr>
          <p:cNvPr id="235" name="Group 234"/>
          <p:cNvGrpSpPr/>
          <p:nvPr/>
        </p:nvGrpSpPr>
        <p:grpSpPr>
          <a:xfrm>
            <a:off x="6349902" y="2938197"/>
            <a:ext cx="206719" cy="270413"/>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46" name="Rectangle 145"/>
          <p:cNvSpPr/>
          <p:nvPr/>
        </p:nvSpPr>
        <p:spPr>
          <a:xfrm>
            <a:off x="3145110" y="2176754"/>
            <a:ext cx="1190817" cy="261610"/>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Data Factory </a:t>
            </a:r>
            <a:endParaRPr lang="en-US" sz="1100" kern="0" dirty="0">
              <a:solidFill>
                <a:sysClr val="windowText" lastClr="000000"/>
              </a:solidFill>
            </a:endParaRPr>
          </a:p>
        </p:txBody>
      </p:sp>
      <p:sp>
        <p:nvSpPr>
          <p:cNvPr id="149" name="Rectangle 148"/>
          <p:cNvSpPr/>
          <p:nvPr/>
        </p:nvSpPr>
        <p:spPr>
          <a:xfrm>
            <a:off x="6697340" y="2097458"/>
            <a:ext cx="1188805" cy="430887"/>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Machine Learning</a:t>
            </a:r>
          </a:p>
        </p:txBody>
      </p:sp>
      <p:sp>
        <p:nvSpPr>
          <p:cNvPr id="147" name="Rectangle 146"/>
          <p:cNvSpPr/>
          <p:nvPr/>
        </p:nvSpPr>
        <p:spPr>
          <a:xfrm>
            <a:off x="4834447" y="2176754"/>
            <a:ext cx="1190817" cy="261610"/>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Data Lake Store</a:t>
            </a:r>
          </a:p>
        </p:txBody>
      </p:sp>
      <p:grpSp>
        <p:nvGrpSpPr>
          <p:cNvPr id="239" name="Group 238"/>
          <p:cNvGrpSpPr/>
          <p:nvPr/>
        </p:nvGrpSpPr>
        <p:grpSpPr>
          <a:xfrm>
            <a:off x="4545383" y="2181635"/>
            <a:ext cx="235342" cy="235342"/>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1" name="Rectangle 150"/>
          <p:cNvSpPr/>
          <p:nvPr/>
        </p:nvSpPr>
        <p:spPr>
          <a:xfrm>
            <a:off x="8477444" y="2097458"/>
            <a:ext cx="1188805" cy="430887"/>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Cognitive Services</a:t>
            </a:r>
          </a:p>
        </p:txBody>
      </p:sp>
      <p:grpSp>
        <p:nvGrpSpPr>
          <p:cNvPr id="13" name="Group 12"/>
          <p:cNvGrpSpPr/>
          <p:nvPr/>
        </p:nvGrpSpPr>
        <p:grpSpPr>
          <a:xfrm>
            <a:off x="8054139" y="2170914"/>
            <a:ext cx="400460" cy="256783"/>
            <a:chOff x="7822816" y="2717080"/>
            <a:chExt cx="427431" cy="274077"/>
          </a:xfrm>
        </p:grpSpPr>
        <p:sp>
          <p:nvSpPr>
            <p:cNvPr id="257"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defTabSz="896386"/>
              <a:endParaRPr lang="en-US" kern="0">
                <a:solidFill>
                  <a:sysClr val="windowText" lastClr="000000"/>
                </a:solidFill>
              </a:endParaRPr>
            </a:p>
          </p:txBody>
        </p:sp>
        <p:sp>
          <p:nvSpPr>
            <p:cNvPr id="25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263" name="Rectangle 262"/>
          <p:cNvSpPr/>
          <p:nvPr/>
        </p:nvSpPr>
        <p:spPr>
          <a:xfrm>
            <a:off x="8300622" y="5090613"/>
            <a:ext cx="1190817" cy="261610"/>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Power BI</a:t>
            </a:r>
          </a:p>
        </p:txBody>
      </p:sp>
      <p:grpSp>
        <p:nvGrpSpPr>
          <p:cNvPr id="30" name="Group 29"/>
          <p:cNvGrpSpPr/>
          <p:nvPr/>
        </p:nvGrpSpPr>
        <p:grpSpPr>
          <a:xfrm>
            <a:off x="7965433" y="5115886"/>
            <a:ext cx="304404" cy="194560"/>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grpSp>
      <p:sp>
        <p:nvSpPr>
          <p:cNvPr id="156" name="Freeform 155"/>
          <p:cNvSpPr/>
          <p:nvPr/>
        </p:nvSpPr>
        <p:spPr bwMode="auto">
          <a:xfrm>
            <a:off x="8079469" y="2939449"/>
            <a:ext cx="349800" cy="237781"/>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nvGrpSpPr>
          <p:cNvPr id="259" name="Group 258"/>
          <p:cNvGrpSpPr/>
          <p:nvPr/>
        </p:nvGrpSpPr>
        <p:grpSpPr>
          <a:xfrm>
            <a:off x="6290200" y="4481848"/>
            <a:ext cx="330403" cy="253812"/>
            <a:chOff x="1260022" y="5196402"/>
            <a:chExt cx="3273425" cy="2514600"/>
          </a:xfrm>
          <a:solidFill>
            <a:schemeClr val="tx1"/>
          </a:solidFill>
        </p:grpSpPr>
        <p:sp>
          <p:nvSpPr>
            <p:cNvPr id="26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6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6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7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sp>
        <p:nvSpPr>
          <p:cNvPr id="271" name="Freeform 270"/>
          <p:cNvSpPr>
            <a:spLocks/>
          </p:cNvSpPr>
          <p:nvPr/>
        </p:nvSpPr>
        <p:spPr bwMode="auto">
          <a:xfrm>
            <a:off x="6291433" y="3695421"/>
            <a:ext cx="343262"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defTabSz="896386"/>
            <a:endParaRPr lang="en-US" sz="1600" kern="0" dirty="0">
              <a:solidFill>
                <a:sysClr val="windowText" lastClr="000000"/>
              </a:solidFill>
            </a:endParaRPr>
          </a:p>
        </p:txBody>
      </p:sp>
      <p:sp>
        <p:nvSpPr>
          <p:cNvPr id="301" name="Freeform 300"/>
          <p:cNvSpPr/>
          <p:nvPr/>
        </p:nvSpPr>
        <p:spPr bwMode="auto">
          <a:xfrm>
            <a:off x="2846319" y="2119356"/>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sp>
        <p:nvSpPr>
          <p:cNvPr id="302" name="Freeform 301"/>
          <p:cNvSpPr/>
          <p:nvPr/>
        </p:nvSpPr>
        <p:spPr bwMode="auto">
          <a:xfrm>
            <a:off x="2865358" y="3707262"/>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303" name="Freeform 302"/>
          <p:cNvSpPr/>
          <p:nvPr/>
        </p:nvSpPr>
        <p:spPr bwMode="auto">
          <a:xfrm flipH="1">
            <a:off x="6331953" y="2170754"/>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nvGrpSpPr>
          <p:cNvPr id="351" name="Group 350"/>
          <p:cNvGrpSpPr/>
          <p:nvPr/>
        </p:nvGrpSpPr>
        <p:grpSpPr>
          <a:xfrm>
            <a:off x="4545988" y="2919803"/>
            <a:ext cx="232591" cy="284870"/>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77" name="TextBox 176"/>
          <p:cNvSpPr txBox="1"/>
          <p:nvPr/>
        </p:nvSpPr>
        <p:spPr>
          <a:xfrm>
            <a:off x="1647495" y="1875175"/>
            <a:ext cx="485720" cy="316753"/>
          </a:xfrm>
          <a:prstGeom prst="rect">
            <a:avLst/>
          </a:prstGeom>
          <a:noFill/>
        </p:spPr>
        <p:txBody>
          <a:bodyPr wrap="square" lIns="0" tIns="0" rIns="0" bIns="0" rtlCol="0" anchor="ctr" anchorCtr="0">
            <a:spAutoFit/>
          </a:bodyPr>
          <a:lstStyle/>
          <a:p>
            <a:pPr defTabSz="914192">
              <a:spcAft>
                <a:spcPts val="588"/>
              </a:spcAft>
            </a:pPr>
            <a:r>
              <a:rPr lang="en-US" sz="1029" kern="0" dirty="0">
                <a:solidFill>
                  <a:schemeClr val="bg2"/>
                </a:solidFill>
                <a:cs typeface="Segoe UI Semilight" panose="020B0402040204020203" pitchFamily="34" charset="0"/>
              </a:rPr>
              <a:t>Data Sources</a:t>
            </a:r>
          </a:p>
        </p:txBody>
      </p:sp>
      <p:sp>
        <p:nvSpPr>
          <p:cNvPr id="179" name="TextBox 178"/>
          <p:cNvSpPr txBox="1"/>
          <p:nvPr/>
        </p:nvSpPr>
        <p:spPr>
          <a:xfrm>
            <a:off x="1647495" y="3159469"/>
            <a:ext cx="485720" cy="158377"/>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Apps</a:t>
            </a:r>
          </a:p>
        </p:txBody>
      </p:sp>
      <p:sp>
        <p:nvSpPr>
          <p:cNvPr id="181" name="TextBox 180"/>
          <p:cNvSpPr txBox="1"/>
          <p:nvPr/>
        </p:nvSpPr>
        <p:spPr>
          <a:xfrm>
            <a:off x="1647495" y="4377627"/>
            <a:ext cx="675850" cy="475130"/>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182" name="TextBox 181"/>
          <p:cNvSpPr txBox="1"/>
          <p:nvPr/>
        </p:nvSpPr>
        <p:spPr>
          <a:xfrm>
            <a:off x="1303183" y="5281661"/>
            <a:ext cx="466474" cy="271613"/>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192">
              <a:spcAft>
                <a:spcPts val="588"/>
              </a:spcAft>
            </a:pPr>
            <a:r>
              <a:rPr lang="en-US" sz="1765" kern="0" dirty="0">
                <a:solidFill>
                  <a:schemeClr val="bg2"/>
                </a:solidFill>
                <a:latin typeface="+mn-lt"/>
              </a:rPr>
              <a:t>Data</a:t>
            </a:r>
          </a:p>
        </p:txBody>
      </p:sp>
      <p:cxnSp>
        <p:nvCxnSpPr>
          <p:cNvPr id="202" name="Straight Connector 201"/>
          <p:cNvCxnSpPr/>
          <p:nvPr/>
        </p:nvCxnSpPr>
        <p:spPr>
          <a:xfrm>
            <a:off x="2209794" y="3254921"/>
            <a:ext cx="283367"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152" y="2881576"/>
            <a:ext cx="713008" cy="834266"/>
          </a:xfrm>
          <a:prstGeom prst="rect">
            <a:avLst/>
          </a:prstGeom>
        </p:spPr>
      </p:pic>
      <p:pic>
        <p:nvPicPr>
          <p:cNvPr id="290" name="Picture 2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3779" y="4210527"/>
            <a:ext cx="691694" cy="809329"/>
          </a:xfrm>
          <a:prstGeom prst="rect">
            <a:avLst/>
          </a:prstGeom>
        </p:spPr>
      </p:pic>
      <p:pic>
        <p:nvPicPr>
          <p:cNvPr id="291" name="Picture 29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3913" y="1643642"/>
            <a:ext cx="629979" cy="737118"/>
          </a:xfrm>
          <a:prstGeom prst="rect">
            <a:avLst/>
          </a:prstGeom>
        </p:spPr>
      </p:pic>
    </p:spTree>
    <p:extLst>
      <p:ext uri="{BB962C8B-B14F-4D97-AF65-F5344CB8AC3E}">
        <p14:creationId xmlns:p14="http://schemas.microsoft.com/office/powerpoint/2010/main" val="13704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MX" dirty="0"/>
              <a:t>Final Demo</a:t>
            </a:r>
            <a:endParaRPr lang="en-US" dirty="0"/>
          </a:p>
        </p:txBody>
      </p:sp>
    </p:spTree>
    <p:extLst>
      <p:ext uri="{BB962C8B-B14F-4D97-AF65-F5344CB8AC3E}">
        <p14:creationId xmlns:p14="http://schemas.microsoft.com/office/powerpoint/2010/main" val="336194682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69239" y="2084172"/>
            <a:ext cx="11653523" cy="1158793"/>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7058" b="0" i="0" u="none" strike="noStrike" kern="1200" cap="none" spc="-98" normalizeH="0" baseline="0" noProof="0" dirty="0">
                <a:ln w="3175">
                  <a:noFill/>
                </a:ln>
                <a:gradFill>
                  <a:gsLst>
                    <a:gs pos="0">
                      <a:schemeClr val="tx1"/>
                    </a:gs>
                    <a:gs pos="100000">
                      <a:schemeClr val="tx1"/>
                    </a:gs>
                  </a:gsLst>
                  <a:lin ang="5400000" scaled="0"/>
                </a:gradFill>
                <a:effectLst/>
                <a:uLnTx/>
                <a:uFillTx/>
                <a:latin typeface="+mj-lt"/>
                <a:ea typeface="+mn-ea"/>
                <a:cs typeface="Segoe UI" pitchFamily="34" charset="0"/>
              </a:rPr>
              <a:t>Q&amp;A</a:t>
            </a:r>
          </a:p>
        </p:txBody>
      </p:sp>
    </p:spTree>
    <p:extLst>
      <p:ext uri="{BB962C8B-B14F-4D97-AF65-F5344CB8AC3E}">
        <p14:creationId xmlns:p14="http://schemas.microsoft.com/office/powerpoint/2010/main" val="262681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69240" y="5805350"/>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solidFill>
                  <a:schemeClr val="bg1"/>
                </a:solidFill>
                <a:effectLst/>
                <a:uLnTx/>
                <a:uFillTx/>
                <a:cs typeface="Segoe UI" pitchFamily="34" charset="0"/>
              </a:rPr>
              <a:t>© 2016 Microsoft Corporation. All rights reserved.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187444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2574760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Creating and exploring reports</a:t>
            </a:r>
            <a:endParaRPr lang="en-US" dirty="0"/>
          </a:p>
        </p:txBody>
      </p:sp>
      <p:sp>
        <p:nvSpPr>
          <p:cNvPr id="4" name="Text Placeholder 3"/>
          <p:cNvSpPr>
            <a:spLocks noGrp="1"/>
          </p:cNvSpPr>
          <p:nvPr>
            <p:ph type="body" sz="quarter" idx="11"/>
          </p:nvPr>
        </p:nvSpPr>
        <p:spPr>
          <a:xfrm>
            <a:off x="269875" y="1749425"/>
            <a:ext cx="7774195" cy="5108575"/>
          </a:xfrm>
        </p:spPr>
        <p:txBody>
          <a:bodyPr>
            <a:normAutofit/>
          </a:bodyPr>
          <a:lstStyle/>
          <a:p>
            <a:r>
              <a:rPr lang="en-AU" dirty="0"/>
              <a:t>Use reports to layout visualizations across one or more pages</a:t>
            </a:r>
          </a:p>
          <a:p>
            <a:r>
              <a:rPr lang="en-AU" dirty="0"/>
              <a:t>Rich, interactive reports can be created, updated and explored in the web browser experience</a:t>
            </a:r>
          </a:p>
          <a:p>
            <a:pPr lvl="1"/>
            <a:r>
              <a:rPr lang="en-AU" dirty="0"/>
              <a:t>A report is based on a single dataset</a:t>
            </a:r>
          </a:p>
          <a:p>
            <a:pPr lvl="1"/>
            <a:r>
              <a:rPr lang="en-AU" dirty="0"/>
              <a:t>Reports consist of one or more pages</a:t>
            </a:r>
          </a:p>
          <a:p>
            <a:pPr lvl="1"/>
            <a:r>
              <a:rPr lang="en-AU" dirty="0"/>
              <a:t>Each page can be named, and consists of visualizations and shapes</a:t>
            </a:r>
          </a:p>
        </p:txBody>
      </p:sp>
      <p:sp>
        <p:nvSpPr>
          <p:cNvPr id="6" name="Content Placeholder 5"/>
          <p:cNvSpPr>
            <a:spLocks noGrp="1"/>
          </p:cNvSpPr>
          <p:nvPr>
            <p:ph sz="quarter" idx="10"/>
          </p:nvPr>
        </p:nvSpPr>
        <p:spPr/>
        <p:txBody>
          <a:bodyPr/>
          <a:lstStyle/>
          <a:p>
            <a:r>
              <a:rPr lang="en-AU" dirty="0"/>
              <a:t>Creating reports</a:t>
            </a:r>
            <a:endParaRPr lang="en-US" dirty="0"/>
          </a:p>
        </p:txBody>
      </p:sp>
      <p:pic>
        <p:nvPicPr>
          <p:cNvPr id="8" name="Picture 7"/>
          <p:cNvPicPr>
            <a:picLocks noChangeAspect="1"/>
          </p:cNvPicPr>
          <p:nvPr/>
        </p:nvPicPr>
        <p:blipFill>
          <a:blip r:embed="rId3"/>
          <a:stretch>
            <a:fillRect/>
          </a:stretch>
        </p:blipFill>
        <p:spPr>
          <a:xfrm>
            <a:off x="8044070" y="2787945"/>
            <a:ext cx="3680779" cy="3375953"/>
          </a:xfrm>
          <a:prstGeom prst="rect">
            <a:avLst/>
          </a:prstGeom>
        </p:spPr>
      </p:pic>
    </p:spTree>
    <p:extLst>
      <p:ext uri="{BB962C8B-B14F-4D97-AF65-F5344CB8AC3E}">
        <p14:creationId xmlns:p14="http://schemas.microsoft.com/office/powerpoint/2010/main" val="298643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Creating and exploring reports</a:t>
            </a:r>
            <a:endParaRPr lang="en-US" dirty="0"/>
          </a:p>
        </p:txBody>
      </p:sp>
      <p:sp>
        <p:nvSpPr>
          <p:cNvPr id="4" name="Text Placeholder 3"/>
          <p:cNvSpPr>
            <a:spLocks noGrp="1"/>
          </p:cNvSpPr>
          <p:nvPr>
            <p:ph type="body" sz="quarter" idx="11"/>
          </p:nvPr>
        </p:nvSpPr>
        <p:spPr>
          <a:xfrm>
            <a:off x="269875" y="1749425"/>
            <a:ext cx="7747032" cy="5108575"/>
          </a:xfrm>
        </p:spPr>
        <p:txBody>
          <a:bodyPr>
            <a:normAutofit/>
          </a:bodyPr>
          <a:lstStyle/>
          <a:p>
            <a:r>
              <a:rPr lang="en-AU" dirty="0"/>
              <a:t>Dataset fields are used to layout a visualization</a:t>
            </a:r>
          </a:p>
          <a:p>
            <a:pPr lvl="1"/>
            <a:r>
              <a:rPr lang="en-AU" dirty="0"/>
              <a:t>Visualization type and format can be adjusted to suit</a:t>
            </a:r>
          </a:p>
          <a:p>
            <a:r>
              <a:rPr lang="en-AU" dirty="0"/>
              <a:t>Filtering can be applied at report, page or visualization level</a:t>
            </a:r>
          </a:p>
          <a:p>
            <a:r>
              <a:rPr lang="en-AU" dirty="0"/>
              <a:t>Sorting can be set at visualization level</a:t>
            </a:r>
            <a:endParaRPr lang="en-US" dirty="0"/>
          </a:p>
        </p:txBody>
      </p:sp>
      <p:sp>
        <p:nvSpPr>
          <p:cNvPr id="6" name="Content Placeholder 5"/>
          <p:cNvSpPr>
            <a:spLocks noGrp="1"/>
          </p:cNvSpPr>
          <p:nvPr>
            <p:ph sz="quarter" idx="10"/>
          </p:nvPr>
        </p:nvSpPr>
        <p:spPr/>
        <p:txBody>
          <a:bodyPr/>
          <a:lstStyle/>
          <a:p>
            <a:r>
              <a:rPr lang="en-AU" dirty="0"/>
              <a:t>Creating reports</a:t>
            </a:r>
            <a:endParaRPr lang="en-US" dirty="0"/>
          </a:p>
        </p:txBody>
      </p:sp>
      <p:pic>
        <p:nvPicPr>
          <p:cNvPr id="3" name="Picture 2"/>
          <p:cNvPicPr>
            <a:picLocks noChangeAspect="1"/>
          </p:cNvPicPr>
          <p:nvPr/>
        </p:nvPicPr>
        <p:blipFill>
          <a:blip r:embed="rId3"/>
          <a:stretch>
            <a:fillRect/>
          </a:stretch>
        </p:blipFill>
        <p:spPr>
          <a:xfrm>
            <a:off x="8260902" y="1749425"/>
            <a:ext cx="3447619" cy="4619048"/>
          </a:xfrm>
          <a:prstGeom prst="rect">
            <a:avLst/>
          </a:prstGeom>
        </p:spPr>
      </p:pic>
    </p:spTree>
    <p:extLst>
      <p:ext uri="{BB962C8B-B14F-4D97-AF65-F5344CB8AC3E}">
        <p14:creationId xmlns:p14="http://schemas.microsoft.com/office/powerpoint/2010/main" val="766736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Creating and exploring reports</a:t>
            </a:r>
            <a:endParaRPr lang="en-US" dirty="0"/>
          </a:p>
        </p:txBody>
      </p:sp>
      <p:sp>
        <p:nvSpPr>
          <p:cNvPr id="4" name="Text Placeholder 3"/>
          <p:cNvSpPr>
            <a:spLocks noGrp="1"/>
          </p:cNvSpPr>
          <p:nvPr>
            <p:ph type="body" sz="quarter" idx="11"/>
          </p:nvPr>
        </p:nvSpPr>
        <p:spPr>
          <a:xfrm>
            <a:off x="269876" y="1749425"/>
            <a:ext cx="6541742" cy="5108575"/>
          </a:xfrm>
        </p:spPr>
        <p:txBody>
          <a:bodyPr>
            <a:normAutofit/>
          </a:bodyPr>
          <a:lstStyle/>
          <a:p>
            <a:r>
              <a:rPr lang="en-AU" dirty="0"/>
              <a:t>Choose from numerous modern visualization types:</a:t>
            </a:r>
          </a:p>
          <a:p>
            <a:pPr lvl="1"/>
            <a:r>
              <a:rPr lang="en-AU" sz="1800" dirty="0"/>
              <a:t>Filter data:</a:t>
            </a:r>
          </a:p>
          <a:p>
            <a:pPr lvl="2"/>
            <a:r>
              <a:rPr lang="en-AU" sz="1600" dirty="0"/>
              <a:t>Slicer</a:t>
            </a:r>
          </a:p>
          <a:p>
            <a:pPr lvl="1"/>
            <a:r>
              <a:rPr lang="en-AU" sz="1800" dirty="0"/>
              <a:t>Display numeric values:</a:t>
            </a:r>
          </a:p>
          <a:p>
            <a:pPr lvl="2"/>
            <a:r>
              <a:rPr lang="en-AU" sz="1600" dirty="0"/>
              <a:t>Card, Multi Row Card, Table, Matrix</a:t>
            </a:r>
          </a:p>
          <a:p>
            <a:pPr lvl="1"/>
            <a:r>
              <a:rPr lang="en-AU" sz="1800" dirty="0"/>
              <a:t>Graphically visualize data:</a:t>
            </a:r>
          </a:p>
          <a:p>
            <a:pPr lvl="2"/>
            <a:r>
              <a:rPr lang="en-AU" sz="1600" dirty="0"/>
              <a:t>Bar, Column, Line, Combo, Scatter, Waterfall, Pie, Donut, Funnel, Treemap, Gauge</a:t>
            </a:r>
          </a:p>
          <a:p>
            <a:pPr lvl="1"/>
            <a:r>
              <a:rPr lang="en-AU" sz="1800" dirty="0"/>
              <a:t>Spatially visualize data:</a:t>
            </a:r>
          </a:p>
          <a:p>
            <a:pPr lvl="2"/>
            <a:r>
              <a:rPr lang="en-AU" sz="1600" dirty="0"/>
              <a:t>Map, Filled map</a:t>
            </a:r>
          </a:p>
          <a:p>
            <a:r>
              <a:rPr lang="en-AU" dirty="0"/>
              <a:t>Import custom visuals</a:t>
            </a:r>
            <a:endParaRPr lang="en-US" dirty="0"/>
          </a:p>
        </p:txBody>
      </p:sp>
      <p:sp>
        <p:nvSpPr>
          <p:cNvPr id="6" name="Content Placeholder 5"/>
          <p:cNvSpPr>
            <a:spLocks noGrp="1"/>
          </p:cNvSpPr>
          <p:nvPr>
            <p:ph sz="quarter" idx="10"/>
          </p:nvPr>
        </p:nvSpPr>
        <p:spPr/>
        <p:txBody>
          <a:bodyPr/>
          <a:lstStyle/>
          <a:p>
            <a:r>
              <a:rPr lang="en-AU" dirty="0"/>
              <a:t>Creating reports: Visualization types</a:t>
            </a:r>
            <a:endParaRPr lang="en-US" dirty="0"/>
          </a:p>
        </p:txBody>
      </p:sp>
      <p:pic>
        <p:nvPicPr>
          <p:cNvPr id="3" name="Picture 2"/>
          <p:cNvPicPr>
            <a:picLocks noChangeAspect="1"/>
          </p:cNvPicPr>
          <p:nvPr/>
        </p:nvPicPr>
        <p:blipFill>
          <a:blip r:embed="rId2"/>
          <a:stretch>
            <a:fillRect/>
          </a:stretch>
        </p:blipFill>
        <p:spPr>
          <a:xfrm>
            <a:off x="7376364" y="1594938"/>
            <a:ext cx="3897795" cy="3340968"/>
          </a:xfrm>
          <a:prstGeom prst="rect">
            <a:avLst/>
          </a:prstGeom>
        </p:spPr>
      </p:pic>
      <p:sp>
        <p:nvSpPr>
          <p:cNvPr id="7" name="TextBox 6"/>
          <p:cNvSpPr txBox="1"/>
          <p:nvPr/>
        </p:nvSpPr>
        <p:spPr>
          <a:xfrm>
            <a:off x="7376364" y="5191784"/>
            <a:ext cx="3897795" cy="1043363"/>
          </a:xfrm>
          <a:prstGeom prst="rect">
            <a:avLst/>
          </a:prstGeom>
          <a:solidFill>
            <a:schemeClr val="accent1"/>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AU" sz="1800" b="0" i="0" u="none" strike="noStrike" kern="0" cap="none" spc="0" normalizeH="0" baseline="0" noProof="0" dirty="0">
                <a:ln>
                  <a:noFill/>
                </a:ln>
                <a:gradFill>
                  <a:gsLst>
                    <a:gs pos="2917">
                      <a:schemeClr val="tx1"/>
                    </a:gs>
                    <a:gs pos="30000">
                      <a:schemeClr val="tx1"/>
                    </a:gs>
                  </a:gsLst>
                  <a:lin ang="5400000" scaled="0"/>
                </a:gradFill>
                <a:effectLst/>
                <a:uLnTx/>
                <a:uFillTx/>
              </a:rPr>
              <a:t>Tip: Hover the cursor of each icon to reveal a tooltip description of the visualization type</a:t>
            </a:r>
            <a:endPar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8" name="TextBox 7"/>
          <p:cNvSpPr txBox="1"/>
          <p:nvPr/>
        </p:nvSpPr>
        <p:spPr>
          <a:xfrm>
            <a:off x="269240" y="6235147"/>
            <a:ext cx="5988819" cy="544765"/>
          </a:xfrm>
          <a:prstGeom prst="rect">
            <a:avLst/>
          </a:prstGeom>
          <a:solidFill>
            <a:schemeClr val="accent1"/>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AU" sz="1800" b="0" i="0" u="none" strike="noStrike" kern="0" cap="none" spc="0" normalizeH="0" baseline="0" noProof="0" dirty="0">
                <a:ln>
                  <a:noFill/>
                </a:ln>
                <a:gradFill>
                  <a:gsLst>
                    <a:gs pos="2917">
                      <a:schemeClr val="tx1"/>
                    </a:gs>
                    <a:gs pos="30000">
                      <a:schemeClr val="tx1"/>
                    </a:gs>
                  </a:gsLst>
                  <a:lin ang="5400000" scaled="0"/>
                </a:gradFill>
                <a:effectLst/>
                <a:uLnTx/>
                <a:uFillTx/>
              </a:rPr>
              <a:t>Custom visuals are covered later in this training course</a:t>
            </a:r>
            <a:endPar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Tree>
    <p:extLst>
      <p:ext uri="{BB962C8B-B14F-4D97-AF65-F5344CB8AC3E}">
        <p14:creationId xmlns:p14="http://schemas.microsoft.com/office/powerpoint/2010/main" val="354377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0.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1.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5-30659_Machine_Learning_Data_Science_Conference_Spring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Data_Science_Conference_Spring_2015_Template.potx" id="{922E597F-2412-41D9-B203-26BA5B01F4C9}" vid="{680AC16D-4CE4-41AC-BBA6-F5CBDB9D607C}"/>
    </a:ext>
  </a:extLst>
</a:theme>
</file>

<file path=ppt/theme/theme13.xml><?xml version="1.0" encoding="utf-8"?>
<a:theme xmlns:a="http://schemas.openxmlformats.org/drawingml/2006/main" name="3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4.xml><?xml version="1.0" encoding="utf-8"?>
<a:theme xmlns:a="http://schemas.openxmlformats.org/drawingml/2006/main" name="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15.xml><?xml version="1.0" encoding="utf-8"?>
<a:theme xmlns:a="http://schemas.openxmlformats.org/drawingml/2006/main" name="2_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16.xml><?xml version="1.0" encoding="utf-8"?>
<a:theme xmlns:a="http://schemas.openxmlformats.org/drawingml/2006/main" name="MSVID_SMSGR_template_Light_16-9">
  <a:themeElements>
    <a:clrScheme name="Custom 14">
      <a:dk1>
        <a:srgbClr val="3C3D3E"/>
      </a:dk1>
      <a:lt1>
        <a:srgbClr val="FFFFFF"/>
      </a:lt1>
      <a:dk2>
        <a:srgbClr val="3C3D3E"/>
      </a:dk2>
      <a:lt2>
        <a:srgbClr val="FFFFFF"/>
      </a:lt2>
      <a:accent1>
        <a:srgbClr val="DC3C00"/>
      </a:accent1>
      <a:accent2>
        <a:srgbClr val="DC3C00"/>
      </a:accent2>
      <a:accent3>
        <a:srgbClr val="DC3C00"/>
      </a:accent3>
      <a:accent4>
        <a:srgbClr val="DC3C00"/>
      </a:accent4>
      <a:accent5>
        <a:srgbClr val="DC3C00"/>
      </a:accent5>
      <a:accent6>
        <a:srgbClr val="FFFFFF"/>
      </a:accent6>
      <a:hlink>
        <a:srgbClr val="BC3A24"/>
      </a:hlink>
      <a:folHlink>
        <a:srgbClr val="BC3A2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39598"/>
        </a:solidFill>
        <a:ln>
          <a:noFill/>
        </a:ln>
        <a:extLst>
          <a:ext uri="{91240B29-F687-4F45-9708-019B960494DF}">
            <a14:hiddenLine xmlns:a14="http://schemas.microsoft.com/office/drawing/2010/main" w="9525">
              <a:solidFill>
                <a:srgbClr val="000000"/>
              </a:solidFill>
              <a:round/>
              <a:headEnd/>
              <a:tailEnd/>
            </a14:hiddenLine>
          </a:ext>
        </a:extLst>
      </a:spPr>
      <a:bodyPr vert="horz" wrap="square" lIns="91440" tIns="45720" rIns="91440" bIns="45720" numCol="1" anchor="t" anchorCtr="0" compatLnSpc="1">
        <a:prstTxWarp prst="textNoShape">
          <a:avLst/>
        </a:prstTxWarp>
      </a:bodyPr>
      <a:lstStyle>
        <a:defPPr>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17.xml><?xml version="1.0" encoding="utf-8"?>
<a:theme xmlns:a="http://schemas.openxmlformats.org/drawingml/2006/main" name="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18.xml><?xml version="1.0" encoding="utf-8"?>
<a:theme xmlns:a="http://schemas.openxmlformats.org/drawingml/2006/main" name="4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9.xml><?xml version="1.0" encoding="utf-8"?>
<a:theme xmlns:a="http://schemas.openxmlformats.org/drawingml/2006/main" name="2_Office Theme">
  <a:themeElements>
    <a:clrScheme name="Custom 6">
      <a:dk1>
        <a:srgbClr val="505050"/>
      </a:dk1>
      <a:lt1>
        <a:sysClr val="window" lastClr="FFFFFF"/>
      </a:lt1>
      <a:dk2>
        <a:srgbClr val="E81123"/>
      </a:dk2>
      <a:lt2>
        <a:srgbClr val="D2D2D2"/>
      </a:lt2>
      <a:accent1>
        <a:srgbClr val="E81123"/>
      </a:accent1>
      <a:accent2>
        <a:srgbClr val="BA141A"/>
      </a:accent2>
      <a:accent3>
        <a:srgbClr val="DD5900"/>
      </a:accent3>
      <a:accent4>
        <a:srgbClr val="00BCF2"/>
      </a:accent4>
      <a:accent5>
        <a:srgbClr val="6DC2E9"/>
      </a:accent5>
      <a:accent6>
        <a:srgbClr val="BAD80A"/>
      </a:accent6>
      <a:hlink>
        <a:srgbClr val="0070C0"/>
      </a:hlink>
      <a:folHlink>
        <a:srgbClr val="0070C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5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4.xml><?xml version="1.0" encoding="utf-8"?>
<a:theme xmlns:a="http://schemas.openxmlformats.org/drawingml/2006/main" name="Windows Azure">
  <a:themeElements>
    <a:clrScheme name="Custom 38">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188F"/>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6.xml><?xml version="1.0" encoding="utf-8"?>
<a:theme xmlns:a="http://schemas.openxmlformats.org/drawingml/2006/main" name="1_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7.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8.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docProps/app.xml><?xml version="1.0" encoding="utf-8"?>
<Properties xmlns="http://schemas.openxmlformats.org/officeDocument/2006/extended-properties" xmlns:vt="http://schemas.openxmlformats.org/officeDocument/2006/docPropsVTypes">
  <TotalTime>0</TotalTime>
  <Words>3449</Words>
  <Application>Microsoft Office PowerPoint</Application>
  <PresentationFormat>Widescreen</PresentationFormat>
  <Paragraphs>743</Paragraphs>
  <Slides>64</Slides>
  <Notes>45</Notes>
  <HiddenSlides>0</HiddenSlides>
  <MMClips>0</MMClips>
  <ScaleCrop>false</ScaleCrop>
  <HeadingPairs>
    <vt:vector size="6" baseType="variant">
      <vt:variant>
        <vt:lpstr>Fonts Used</vt:lpstr>
      </vt:variant>
      <vt:variant>
        <vt:i4>10</vt:i4>
      </vt:variant>
      <vt:variant>
        <vt:lpstr>Theme</vt:lpstr>
      </vt:variant>
      <vt:variant>
        <vt:i4>20</vt:i4>
      </vt:variant>
      <vt:variant>
        <vt:lpstr>Slide Titles</vt:lpstr>
      </vt:variant>
      <vt:variant>
        <vt:i4>64</vt:i4>
      </vt:variant>
    </vt:vector>
  </HeadingPairs>
  <TitlesOfParts>
    <vt:vector size="94" baseType="lpstr">
      <vt:lpstr>Arial</vt:lpstr>
      <vt:lpstr>Calibri</vt:lpstr>
      <vt:lpstr>Consolas</vt:lpstr>
      <vt:lpstr>Segoe UI</vt:lpstr>
      <vt:lpstr>Segoe UI Black</vt:lpstr>
      <vt:lpstr>Segoe UI Historic</vt:lpstr>
      <vt:lpstr>Segoe UI Light</vt:lpstr>
      <vt:lpstr>Segoe UI Semibold</vt:lpstr>
      <vt:lpstr>Segoe UI Semilight</vt:lpstr>
      <vt:lpstr>Wingdings</vt:lpstr>
      <vt:lpstr>COLOR TEMPLATE</vt:lpstr>
      <vt:lpstr>1_Office Theme</vt:lpstr>
      <vt:lpstr>2_Windows Server</vt:lpstr>
      <vt:lpstr>Windows Azure</vt:lpstr>
      <vt:lpstr>KEEP_WHITE TEMPLATE</vt:lpstr>
      <vt:lpstr>1_KEEP_WHITE TEMPLATE</vt:lpstr>
      <vt:lpstr>LIGHT COLOR TEMPLATE</vt:lpstr>
      <vt:lpstr>1_5-30721_Build_2016_Template_Light</vt:lpstr>
      <vt:lpstr>1_5-30711_TR22_BO_CT_Template</vt:lpstr>
      <vt:lpstr>2_COLOR TEMPLATE</vt:lpstr>
      <vt:lpstr>1_COLOR TEMPLATE</vt:lpstr>
      <vt:lpstr>5-30659_Machine_Learning_Data_Science_Conference_Spring_2015_Template</vt:lpstr>
      <vt:lpstr>3_COLOR TEMPLATE</vt:lpstr>
      <vt:lpstr>HEERON</vt:lpstr>
      <vt:lpstr>2_Data Insights</vt:lpstr>
      <vt:lpstr>MSVID_SMSGR_template_Light_16-9</vt:lpstr>
      <vt:lpstr>STB Product Families 2015</vt:lpstr>
      <vt:lpstr>4_COLOR TEMPLATE</vt:lpstr>
      <vt:lpstr>2_Office Theme</vt:lpstr>
      <vt:lpstr>5_COLOR TEMPLATE</vt:lpstr>
      <vt:lpstr>Cortana  Intelligence Suite</vt:lpstr>
      <vt:lpstr>Azure PPE Technical Training</vt:lpstr>
      <vt:lpstr>Keep a pulse on your business with live, interactive dashboards</vt:lpstr>
      <vt:lpstr>Power BI overview</vt:lpstr>
      <vt:lpstr>Power BI overview</vt:lpstr>
      <vt:lpstr>Introducing the Power BI online service</vt:lpstr>
      <vt:lpstr>Creating and exploring reports</vt:lpstr>
      <vt:lpstr>Creating and exploring reports</vt:lpstr>
      <vt:lpstr>Creating and exploring reports</vt:lpstr>
      <vt:lpstr>Creating and exploring reports</vt:lpstr>
      <vt:lpstr>Assembling dashboards</vt:lpstr>
      <vt:lpstr>Assembling dashboards</vt:lpstr>
      <vt:lpstr>Assembling dashboards</vt:lpstr>
      <vt:lpstr>Assembling dashboards</vt:lpstr>
      <vt:lpstr>Exploring with Q&amp;A</vt:lpstr>
      <vt:lpstr>Exploring with Q&amp;A</vt:lpstr>
      <vt:lpstr>Exploring with Q&amp;A</vt:lpstr>
      <vt:lpstr>Describing additional capabilities</vt:lpstr>
      <vt:lpstr>Describing additional capabilities</vt:lpstr>
      <vt:lpstr>Describing additional capabilities</vt:lpstr>
      <vt:lpstr>Describing additional capabilities</vt:lpstr>
      <vt:lpstr>Mobile applications</vt:lpstr>
      <vt:lpstr>Power BI REST API</vt:lpstr>
      <vt:lpstr>Power BI REST API</vt:lpstr>
      <vt:lpstr>Power BI REST API</vt:lpstr>
      <vt:lpstr>Power BI REST API</vt:lpstr>
      <vt:lpstr>Power BI REST API</vt:lpstr>
      <vt:lpstr>Power BI REST API</vt:lpstr>
      <vt:lpstr>Power BI REST API</vt:lpstr>
      <vt:lpstr>Power BI REST API</vt:lpstr>
      <vt:lpstr>Power BI REST API</vt:lpstr>
      <vt:lpstr>Power BI REST API</vt:lpstr>
      <vt:lpstr>Delivering a real-time Power BI dashboard with the REST API</vt:lpstr>
      <vt:lpstr>Integrate Power BI</vt:lpstr>
      <vt:lpstr>Custom visuals</vt:lpstr>
      <vt:lpstr>Power BI licensing</vt:lpstr>
      <vt:lpstr>What if your app could put the power of analytics everywhere decisions are made?</vt:lpstr>
      <vt:lpstr>PowerPoint Presentation</vt:lpstr>
      <vt:lpstr>Power BI Embedded </vt:lpstr>
      <vt:lpstr>Manage in a familiar environment—Azure  </vt:lpstr>
      <vt:lpstr>PowerPoint Presentation</vt:lpstr>
      <vt:lpstr>Create compelling interactive  reports that are always up to date</vt:lpstr>
      <vt:lpstr>Easily author interactive reports  for free in Power BI Desktop </vt:lpstr>
      <vt:lpstr>Get started quickly with Microsoft’s open-sourced, production-quality visualization code</vt:lpstr>
      <vt:lpstr>PowerPoint Presentation</vt:lpstr>
      <vt:lpstr>Keep visuals up to  date without  refreshing data  using DirectQuery</vt:lpstr>
      <vt:lpstr>Embed visuals easily—for any  device and faster time-to-value</vt:lpstr>
      <vt:lpstr>PowerPoint Presentation</vt:lpstr>
      <vt:lpstr>Ensure consistent, high-fidelity  data visualization experiences across any device</vt:lpstr>
      <vt:lpstr>PowerPoint Presentation</vt:lpstr>
      <vt:lpstr>PowerPoint Presentation</vt:lpstr>
      <vt:lpstr>PowerPoint Presentation</vt:lpstr>
      <vt:lpstr>Deploy quickly at cloud scale while  managing costs and resources </vt:lpstr>
      <vt:lpstr>Manage in a familiar environment—Azure </vt:lpstr>
      <vt:lpstr>Control costs with pay-as-you-go consumption-based pricing</vt:lpstr>
      <vt:lpstr>PowerPoint Presentation</vt:lpstr>
      <vt:lpstr>PowerPoint Presentation</vt:lpstr>
      <vt:lpstr>Choose the right Power BI service</vt:lpstr>
      <vt:lpstr>PowerPoint Presentation</vt:lpstr>
      <vt:lpstr>Transform data into intelligent action</vt:lpstr>
      <vt:lpstr>Final Demo</vt:lpstr>
      <vt:lpstr>PowerPoint Presentation</vt:lpstr>
      <vt:lpstr>PowerPoint Presentation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2016-10-11T12:42:45Z</dcterms:created>
  <dcterms:modified xsi:type="dcterms:W3CDTF">2016-10-11T12:43:12Z</dcterms:modified>
</cp:coreProperties>
</file>